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3" r:id="rId4"/>
    <p:sldId id="273" r:id="rId5"/>
    <p:sldId id="274" r:id="rId6"/>
    <p:sldId id="275" r:id="rId7"/>
    <p:sldId id="276" r:id="rId8"/>
    <p:sldId id="258" r:id="rId9"/>
    <p:sldId id="277" r:id="rId10"/>
    <p:sldId id="278" r:id="rId11"/>
    <p:sldId id="280" r:id="rId12"/>
    <p:sldId id="279" r:id="rId13"/>
    <p:sldId id="282" r:id="rId14"/>
    <p:sldId id="283" r:id="rId15"/>
    <p:sldId id="284" r:id="rId16"/>
    <p:sldId id="285" r:id="rId17"/>
    <p:sldId id="286" r:id="rId18"/>
    <p:sldId id="281" r:id="rId19"/>
    <p:sldId id="287" r:id="rId20"/>
    <p:sldId id="288" r:id="rId21"/>
    <p:sldId id="260" r:id="rId22"/>
    <p:sldId id="266" r:id="rId23"/>
    <p:sldId id="265" r:id="rId24"/>
    <p:sldId id="290" r:id="rId25"/>
    <p:sldId id="270" r:id="rId26"/>
    <p:sldId id="261" r:id="rId27"/>
    <p:sldId id="289" r:id="rId28"/>
    <p:sldId id="262" r:id="rId29"/>
    <p:sldId id="272" r:id="rId30"/>
    <p:sldId id="267" r:id="rId31"/>
    <p:sldId id="291" r:id="rId32"/>
    <p:sldId id="268" r:id="rId33"/>
    <p:sldId id="269" r:id="rId34"/>
    <p:sldId id="292" r:id="rId3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C1FE17-853F-B155-F77F-BFC58E390613}"/>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ECB91B2-5FD2-34B3-5D36-0B9ABD8BB8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D4BDF4DC-C3C9-3BB4-A4F7-2B9CFE775681}"/>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5" name="Platshållare för sidfot 4">
            <a:extLst>
              <a:ext uri="{FF2B5EF4-FFF2-40B4-BE49-F238E27FC236}">
                <a16:creationId xmlns:a16="http://schemas.microsoft.com/office/drawing/2014/main" id="{0AE73B83-2ECE-DC1A-6369-89C6D1072FC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5BF01D0-D1EA-B465-C0B5-EAF744EAEA43}"/>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1916075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9DCA10-1C08-9C88-C8C1-BBB182BBD568}"/>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85D65F3-A740-18BD-3872-639A257141C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DB9E336-4621-B7DF-3743-1B799378114D}"/>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5" name="Platshållare för sidfot 4">
            <a:extLst>
              <a:ext uri="{FF2B5EF4-FFF2-40B4-BE49-F238E27FC236}">
                <a16:creationId xmlns:a16="http://schemas.microsoft.com/office/drawing/2014/main" id="{798DCC74-3BF2-326C-3D54-6D904EDF8E9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F393868-6B68-6CFE-C946-AE301FD633DF}"/>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1250286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74C9686-B87D-9723-FF5B-7C3C0D17A6D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7772CAB-C664-ED18-5A74-48A668879E0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FE31BAC-7A5A-9714-3675-C0C5B92DA7C8}"/>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5" name="Platshållare för sidfot 4">
            <a:extLst>
              <a:ext uri="{FF2B5EF4-FFF2-40B4-BE49-F238E27FC236}">
                <a16:creationId xmlns:a16="http://schemas.microsoft.com/office/drawing/2014/main" id="{1AC0882B-0189-6F85-987E-B66E0B12CD6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1AAAB81-9955-E346-49FA-BB68EA3C2C30}"/>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760423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6FB5DB-967C-AF8D-7245-EF04F8D1253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96D5C7E-2B6B-63AA-A37D-3285B3D3671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85895B5-D041-2316-3B24-862435ACB95E}"/>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5" name="Platshållare för sidfot 4">
            <a:extLst>
              <a:ext uri="{FF2B5EF4-FFF2-40B4-BE49-F238E27FC236}">
                <a16:creationId xmlns:a16="http://schemas.microsoft.com/office/drawing/2014/main" id="{B8D246FE-08C7-971A-1498-1758BE7F3E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8DF377C-7B2A-859A-8CC3-62F50B320577}"/>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376604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37488E-FBAC-D887-7E5B-AADF5E3DB41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C29BD74-E867-9BEA-E7CB-BAAD4BB8C0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B2CC8AC-0AFA-BE04-99FB-EAC02EB52108}"/>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5" name="Platshållare för sidfot 4">
            <a:extLst>
              <a:ext uri="{FF2B5EF4-FFF2-40B4-BE49-F238E27FC236}">
                <a16:creationId xmlns:a16="http://schemas.microsoft.com/office/drawing/2014/main" id="{B55C729B-3CDA-9D46-2303-BB4BF3F4CC0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88106B4-FBE7-F34F-D99B-BB1D17A2E6EB}"/>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282232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FA9E2C-6210-9337-1DC1-1DF022F4BDC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88C110A-19C2-4D57-59F5-C47E49EB287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E42AB0AA-4306-CD2A-6719-9491BCA9FE4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92FB9FE-F4FD-1394-2585-CD4C9E4454AC}"/>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6" name="Platshållare för sidfot 5">
            <a:extLst>
              <a:ext uri="{FF2B5EF4-FFF2-40B4-BE49-F238E27FC236}">
                <a16:creationId xmlns:a16="http://schemas.microsoft.com/office/drawing/2014/main" id="{F2B67451-B772-6711-FA1B-5F1E0CE73C9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C7BA8C8-DD47-0636-BBD8-5D3B41CBD238}"/>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3612220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0559A7-BB8E-B68E-6A1F-013E6D86E92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8562897-DEEE-934E-3078-93215F6C53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EB56387D-1D2C-7F11-5CB6-B6248FF01EB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FA3E9D4-13DD-58B6-0282-E43B39D8FE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A703C0E1-EE7C-ACD6-F861-8A03554FC9FF}"/>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21D1BF11-286E-8BFD-E350-C03955C31137}"/>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8" name="Platshållare för sidfot 7">
            <a:extLst>
              <a:ext uri="{FF2B5EF4-FFF2-40B4-BE49-F238E27FC236}">
                <a16:creationId xmlns:a16="http://schemas.microsoft.com/office/drawing/2014/main" id="{2D2175C4-86A4-68F4-67B7-17AF8EDD0187}"/>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1466001B-CEB1-6225-12EE-4CF9905C5919}"/>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805226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33A5E2-37F3-38DF-A0C0-CBC18EFA85A3}"/>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7EB5320-E743-B416-8D89-E42BF9572E98}"/>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4" name="Platshållare för sidfot 3">
            <a:extLst>
              <a:ext uri="{FF2B5EF4-FFF2-40B4-BE49-F238E27FC236}">
                <a16:creationId xmlns:a16="http://schemas.microsoft.com/office/drawing/2014/main" id="{4723A2DC-5ECB-A7C8-5D07-C2962372B589}"/>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8D19E637-5E43-DCEC-3BB2-5C69E6A39454}"/>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3314718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526DB20-B288-22E6-C1C5-7ED09BE55BB8}"/>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3" name="Platshållare för sidfot 2">
            <a:extLst>
              <a:ext uri="{FF2B5EF4-FFF2-40B4-BE49-F238E27FC236}">
                <a16:creationId xmlns:a16="http://schemas.microsoft.com/office/drawing/2014/main" id="{63FF6E9F-A93D-BA78-0C03-FE3B3548ABAE}"/>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7F7E0E57-C64C-D6A6-31CE-95F28DD4FE80}"/>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3244668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68249F-481F-B045-9060-0A2A7F868B7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B5B03A4-B151-4B98-200A-C080DBABB2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5237480-726F-6376-362F-76A0D49AC6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5FC45D5-682C-620A-98E9-962090D60241}"/>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6" name="Platshållare för sidfot 5">
            <a:extLst>
              <a:ext uri="{FF2B5EF4-FFF2-40B4-BE49-F238E27FC236}">
                <a16:creationId xmlns:a16="http://schemas.microsoft.com/office/drawing/2014/main" id="{D6E38D81-FFE4-BE8A-738E-829BD544688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6EC6D61-9134-5CE5-11D2-8437F72589CE}"/>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2741164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08B3C4-3E13-539B-9563-487A729F629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3BAB0F2-505E-A9B2-CEE9-02BD3CAB31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7165A00-57DB-759E-AB23-33D05F03D9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19EC56E-0068-3608-5831-5EED491D1B6B}"/>
              </a:ext>
            </a:extLst>
          </p:cNvPr>
          <p:cNvSpPr>
            <a:spLocks noGrp="1"/>
          </p:cNvSpPr>
          <p:nvPr>
            <p:ph type="dt" sz="half" idx="10"/>
          </p:nvPr>
        </p:nvSpPr>
        <p:spPr/>
        <p:txBody>
          <a:bodyPr/>
          <a:lstStyle/>
          <a:p>
            <a:fld id="{3030153C-B241-49A7-A2BC-466084EFE5B5}" type="datetimeFigureOut">
              <a:rPr lang="sv-SE" smtClean="0"/>
              <a:t>2024-09-29</a:t>
            </a:fld>
            <a:endParaRPr lang="sv-SE"/>
          </a:p>
        </p:txBody>
      </p:sp>
      <p:sp>
        <p:nvSpPr>
          <p:cNvPr id="6" name="Platshållare för sidfot 5">
            <a:extLst>
              <a:ext uri="{FF2B5EF4-FFF2-40B4-BE49-F238E27FC236}">
                <a16:creationId xmlns:a16="http://schemas.microsoft.com/office/drawing/2014/main" id="{BB9063DD-E9DC-3DA3-C47E-2D20352DCB8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551510B-6B46-F7BC-638D-B7892E1DA0B7}"/>
              </a:ext>
            </a:extLst>
          </p:cNvPr>
          <p:cNvSpPr>
            <a:spLocks noGrp="1"/>
          </p:cNvSpPr>
          <p:nvPr>
            <p:ph type="sldNum" sz="quarter" idx="12"/>
          </p:nvPr>
        </p:nvSpPr>
        <p:spPr/>
        <p:txBody>
          <a:bodyPr/>
          <a:lstStyle/>
          <a:p>
            <a:fld id="{970D88C7-C97F-49A8-A8A8-A3E49442E84B}" type="slidenum">
              <a:rPr lang="sv-SE" smtClean="0"/>
              <a:t>‹#›</a:t>
            </a:fld>
            <a:endParaRPr lang="sv-SE"/>
          </a:p>
        </p:txBody>
      </p:sp>
    </p:spTree>
    <p:extLst>
      <p:ext uri="{BB962C8B-B14F-4D97-AF65-F5344CB8AC3E}">
        <p14:creationId xmlns:p14="http://schemas.microsoft.com/office/powerpoint/2010/main" val="1906962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A2323EE-1871-18E5-7A89-263087B6DC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4FA2B93-61E4-34F4-6EFC-C11ABE4A11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A286EAD-08C5-CB17-808A-5F3B423A05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30153C-B241-49A7-A2BC-466084EFE5B5}" type="datetimeFigureOut">
              <a:rPr lang="sv-SE" smtClean="0"/>
              <a:t>2024-09-29</a:t>
            </a:fld>
            <a:endParaRPr lang="sv-SE"/>
          </a:p>
        </p:txBody>
      </p:sp>
      <p:sp>
        <p:nvSpPr>
          <p:cNvPr id="5" name="Platshållare för sidfot 4">
            <a:extLst>
              <a:ext uri="{FF2B5EF4-FFF2-40B4-BE49-F238E27FC236}">
                <a16:creationId xmlns:a16="http://schemas.microsoft.com/office/drawing/2014/main" id="{21E4BFFC-489A-FA55-1166-B2DD5B89E1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61E63A1-A6B9-3560-1A93-CF81B028D6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0D88C7-C97F-49A8-A8A8-A3E49442E84B}" type="slidenum">
              <a:rPr lang="sv-SE" smtClean="0"/>
              <a:t>‹#›</a:t>
            </a:fld>
            <a:endParaRPr lang="sv-SE"/>
          </a:p>
        </p:txBody>
      </p:sp>
      <p:sp>
        <p:nvSpPr>
          <p:cNvPr id="8" name="textruta 7">
            <a:extLst>
              <a:ext uri="{FF2B5EF4-FFF2-40B4-BE49-F238E27FC236}">
                <a16:creationId xmlns:a16="http://schemas.microsoft.com/office/drawing/2014/main" id="{F8175C6E-1A95-0200-1584-77C6D4FC19F5}"/>
              </a:ext>
            </a:extLst>
          </p:cNvPr>
          <p:cNvSpPr txBox="1"/>
          <p:nvPr userDrawn="1">
            <p:extLst>
              <p:ext uri="{1162E1C5-73C7-4A58-AE30-91384D911F3F}">
                <p184:classification xmlns:p184="http://schemas.microsoft.com/office/powerpoint/2018/4/main" val="ftr"/>
              </p:ext>
            </p:extLst>
          </p:nvPr>
        </p:nvSpPr>
        <p:spPr>
          <a:xfrm>
            <a:off x="5653088" y="6672580"/>
            <a:ext cx="9080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Informationsklass: K1</a:t>
            </a:r>
          </a:p>
        </p:txBody>
      </p:sp>
    </p:spTree>
    <p:extLst>
      <p:ext uri="{BB962C8B-B14F-4D97-AF65-F5344CB8AC3E}">
        <p14:creationId xmlns:p14="http://schemas.microsoft.com/office/powerpoint/2010/main" val="1171682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aktiva.svenskfotboll.se/spelare/halsa/rad-och-vard-for-idrottsskador/"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2F2EED-1988-1F3E-4E8F-3B925DE9E9E2}"/>
              </a:ext>
            </a:extLst>
          </p:cNvPr>
          <p:cNvSpPr>
            <a:spLocks noGrp="1"/>
          </p:cNvSpPr>
          <p:nvPr>
            <p:ph type="ctrTitle"/>
          </p:nvPr>
        </p:nvSpPr>
        <p:spPr/>
        <p:txBody>
          <a:bodyPr/>
          <a:lstStyle/>
          <a:p>
            <a:r>
              <a:rPr lang="sv-SE" dirty="0">
                <a:solidFill>
                  <a:srgbClr val="FFFF00"/>
                </a:solidFill>
              </a:rPr>
              <a:t>Föräldramöte Ungdom  Fagersanna IF</a:t>
            </a:r>
          </a:p>
        </p:txBody>
      </p:sp>
      <p:sp>
        <p:nvSpPr>
          <p:cNvPr id="3" name="Underrubrik 2">
            <a:extLst>
              <a:ext uri="{FF2B5EF4-FFF2-40B4-BE49-F238E27FC236}">
                <a16:creationId xmlns:a16="http://schemas.microsoft.com/office/drawing/2014/main" id="{4E5A17F0-DA72-2816-D4EB-7AD4E342D4C4}"/>
              </a:ext>
            </a:extLst>
          </p:cNvPr>
          <p:cNvSpPr>
            <a:spLocks noGrp="1"/>
          </p:cNvSpPr>
          <p:nvPr>
            <p:ph type="subTitle" idx="1"/>
          </p:nvPr>
        </p:nvSpPr>
        <p:spPr/>
        <p:txBody>
          <a:bodyPr>
            <a:normAutofit lnSpcReduction="10000"/>
          </a:bodyPr>
          <a:lstStyle/>
          <a:p>
            <a:r>
              <a:rPr lang="sv-SE" dirty="0">
                <a:solidFill>
                  <a:srgbClr val="FFFF00"/>
                </a:solidFill>
              </a:rPr>
              <a:t>2024</a:t>
            </a:r>
          </a:p>
          <a:p>
            <a:endParaRPr lang="sv-SE" dirty="0">
              <a:solidFill>
                <a:srgbClr val="FFFF00"/>
              </a:solidFill>
            </a:endParaRPr>
          </a:p>
          <a:p>
            <a:r>
              <a:rPr lang="sv-SE" dirty="0">
                <a:solidFill>
                  <a:srgbClr val="FFFF00"/>
                </a:solidFill>
              </a:rPr>
              <a:t>Sabina Lindblad – Ansvarig Ungdomssektionen</a:t>
            </a:r>
          </a:p>
          <a:p>
            <a:r>
              <a:rPr lang="sv-SE" dirty="0">
                <a:solidFill>
                  <a:srgbClr val="FFFF00"/>
                </a:solidFill>
              </a:rPr>
              <a:t> </a:t>
            </a:r>
          </a:p>
        </p:txBody>
      </p:sp>
    </p:spTree>
    <p:extLst>
      <p:ext uri="{BB962C8B-B14F-4D97-AF65-F5344CB8AC3E}">
        <p14:creationId xmlns:p14="http://schemas.microsoft.com/office/powerpoint/2010/main" val="1012716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04362A-5151-13C3-9AA8-302BC5789A9B}"/>
              </a:ext>
            </a:extLst>
          </p:cNvPr>
          <p:cNvSpPr>
            <a:spLocks noGrp="1"/>
          </p:cNvSpPr>
          <p:nvPr>
            <p:ph type="title"/>
          </p:nvPr>
        </p:nvSpPr>
        <p:spPr/>
        <p:txBody>
          <a:bodyPr/>
          <a:lstStyle/>
          <a:p>
            <a:r>
              <a:rPr lang="sv-SE" b="1" dirty="0">
                <a:solidFill>
                  <a:srgbClr val="FFFF00"/>
                </a:solidFill>
              </a:rPr>
              <a:t>MEDLEMS- OCH TRÄNINGSAVGIFTER</a:t>
            </a:r>
          </a:p>
        </p:txBody>
      </p:sp>
      <p:sp>
        <p:nvSpPr>
          <p:cNvPr id="3" name="Platshållare för innehåll 2">
            <a:extLst>
              <a:ext uri="{FF2B5EF4-FFF2-40B4-BE49-F238E27FC236}">
                <a16:creationId xmlns:a16="http://schemas.microsoft.com/office/drawing/2014/main" id="{807BD2D0-3439-3624-DD6B-400D9A79C1D8}"/>
              </a:ext>
            </a:extLst>
          </p:cNvPr>
          <p:cNvSpPr>
            <a:spLocks noGrp="1"/>
          </p:cNvSpPr>
          <p:nvPr>
            <p:ph idx="1"/>
          </p:nvPr>
        </p:nvSpPr>
        <p:spPr/>
        <p:txBody>
          <a:bodyPr>
            <a:normAutofit fontScale="92500"/>
          </a:bodyPr>
          <a:lstStyle/>
          <a:p>
            <a:r>
              <a:rPr lang="sv-SE" dirty="0">
                <a:solidFill>
                  <a:srgbClr val="FFFF00"/>
                </a:solidFill>
              </a:rPr>
              <a:t>Spelare och ledare måste vara medlemmar i FIF och betala medlemsavgift. </a:t>
            </a:r>
          </a:p>
          <a:p>
            <a:r>
              <a:rPr lang="sv-SE" dirty="0">
                <a:solidFill>
                  <a:srgbClr val="FFFF00"/>
                </a:solidFill>
              </a:rPr>
              <a:t>Som medlem är du automatiskt försäkrad under idrottsutövningen samt under resa till och från aktivitet. Medlemsavgiften är lika för alla och träningsavgiften är olika beroende på ålder. </a:t>
            </a:r>
          </a:p>
          <a:p>
            <a:r>
              <a:rPr lang="sv-SE" dirty="0">
                <a:solidFill>
                  <a:srgbClr val="FFFF00"/>
                </a:solidFill>
              </a:rPr>
              <a:t>Medlems- och träningsavgift betalas per kalenderår och faktura delas ut i samband med träning till aktiva spelare och ledare under vårsäsongen.</a:t>
            </a:r>
          </a:p>
          <a:p>
            <a:pPr marL="0" indent="0">
              <a:buNone/>
            </a:pPr>
            <a:endParaRPr lang="sv-SE" dirty="0">
              <a:solidFill>
                <a:srgbClr val="FFFF00"/>
              </a:solidFill>
            </a:endParaRPr>
          </a:p>
          <a:p>
            <a:pPr marL="0" indent="0">
              <a:buNone/>
            </a:pPr>
            <a:r>
              <a:rPr lang="sv-SE" dirty="0">
                <a:solidFill>
                  <a:srgbClr val="FFFF00"/>
                </a:solidFill>
              </a:rPr>
              <a:t>Vill du vara stödmedlem? Hör med era ledare eller med Sabina Lindblad.</a:t>
            </a:r>
          </a:p>
        </p:txBody>
      </p:sp>
    </p:spTree>
    <p:extLst>
      <p:ext uri="{BB962C8B-B14F-4D97-AF65-F5344CB8AC3E}">
        <p14:creationId xmlns:p14="http://schemas.microsoft.com/office/powerpoint/2010/main" val="2779622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7F559D-2D0C-842A-3D80-39DC76272EBD}"/>
              </a:ext>
            </a:extLst>
          </p:cNvPr>
          <p:cNvSpPr>
            <a:spLocks noGrp="1"/>
          </p:cNvSpPr>
          <p:nvPr>
            <p:ph type="title"/>
          </p:nvPr>
        </p:nvSpPr>
        <p:spPr/>
        <p:txBody>
          <a:bodyPr/>
          <a:lstStyle/>
          <a:p>
            <a:r>
              <a:rPr lang="sv-SE" b="1" dirty="0">
                <a:solidFill>
                  <a:srgbClr val="FFFF00"/>
                </a:solidFill>
              </a:rPr>
              <a:t>MEDLEMS- OCH TRÄNINGSAVGIFTER S-24</a:t>
            </a:r>
            <a:endParaRPr lang="sv-SE" b="1" dirty="0"/>
          </a:p>
        </p:txBody>
      </p:sp>
      <p:sp>
        <p:nvSpPr>
          <p:cNvPr id="3" name="Platshållare för innehåll 2">
            <a:extLst>
              <a:ext uri="{FF2B5EF4-FFF2-40B4-BE49-F238E27FC236}">
                <a16:creationId xmlns:a16="http://schemas.microsoft.com/office/drawing/2014/main" id="{8E265551-B780-B56C-B8D2-FD4C7FD3A68A}"/>
              </a:ext>
            </a:extLst>
          </p:cNvPr>
          <p:cNvSpPr>
            <a:spLocks noGrp="1"/>
          </p:cNvSpPr>
          <p:nvPr>
            <p:ph idx="1"/>
          </p:nvPr>
        </p:nvSpPr>
        <p:spPr/>
        <p:txBody>
          <a:bodyPr>
            <a:normAutofit fontScale="85000" lnSpcReduction="20000"/>
          </a:bodyPr>
          <a:lstStyle/>
          <a:p>
            <a:pPr marL="0" indent="0">
              <a:buNone/>
            </a:pPr>
            <a:r>
              <a:rPr lang="sv-SE" dirty="0">
                <a:solidFill>
                  <a:srgbClr val="FFFF00"/>
                </a:solidFill>
              </a:rPr>
              <a:t>Medlemsavgift</a:t>
            </a:r>
          </a:p>
          <a:p>
            <a:r>
              <a:rPr lang="sv-SE" dirty="0">
                <a:solidFill>
                  <a:srgbClr val="FFFF00"/>
                </a:solidFill>
              </a:rPr>
              <a:t>Enskild medlem: 200 kr/år</a:t>
            </a:r>
          </a:p>
          <a:p>
            <a:pPr marL="0" indent="0">
              <a:buNone/>
            </a:pPr>
            <a:endParaRPr lang="sv-SE" dirty="0">
              <a:solidFill>
                <a:srgbClr val="FFFF00"/>
              </a:solidFill>
            </a:endParaRPr>
          </a:p>
          <a:p>
            <a:pPr marL="0" indent="0">
              <a:buNone/>
            </a:pPr>
            <a:r>
              <a:rPr lang="sv-SE" dirty="0">
                <a:solidFill>
                  <a:srgbClr val="FFFF00"/>
                </a:solidFill>
              </a:rPr>
              <a:t>Träningsavgift</a:t>
            </a:r>
          </a:p>
          <a:p>
            <a:r>
              <a:rPr lang="sv-SE" dirty="0">
                <a:solidFill>
                  <a:srgbClr val="FFFF00"/>
                </a:solidFill>
              </a:rPr>
              <a:t>200 kr 5 – 6 år</a:t>
            </a:r>
          </a:p>
          <a:p>
            <a:r>
              <a:rPr lang="sv-SE" dirty="0">
                <a:solidFill>
                  <a:srgbClr val="FFFF00"/>
                </a:solidFill>
              </a:rPr>
              <a:t>300 kr 7 – 8 år</a:t>
            </a:r>
          </a:p>
          <a:p>
            <a:r>
              <a:rPr lang="sv-SE" dirty="0">
                <a:solidFill>
                  <a:srgbClr val="FFFF00"/>
                </a:solidFill>
              </a:rPr>
              <a:t>450 kr 9 – 10 år</a:t>
            </a:r>
          </a:p>
          <a:p>
            <a:r>
              <a:rPr lang="sv-SE" dirty="0">
                <a:solidFill>
                  <a:srgbClr val="FFFF00"/>
                </a:solidFill>
              </a:rPr>
              <a:t>700 kr 11 – 12 år</a:t>
            </a:r>
          </a:p>
          <a:p>
            <a:r>
              <a:rPr lang="sv-SE" dirty="0">
                <a:solidFill>
                  <a:srgbClr val="FFFF00"/>
                </a:solidFill>
              </a:rPr>
              <a:t>950 kr 13 – 14 år</a:t>
            </a:r>
          </a:p>
          <a:p>
            <a:r>
              <a:rPr lang="sv-SE" dirty="0">
                <a:solidFill>
                  <a:srgbClr val="FFFF00"/>
                </a:solidFill>
              </a:rPr>
              <a:t>1100 kr 15 – 19 år</a:t>
            </a:r>
          </a:p>
          <a:p>
            <a:r>
              <a:rPr lang="sv-SE" dirty="0">
                <a:solidFill>
                  <a:srgbClr val="FFFF00"/>
                </a:solidFill>
              </a:rPr>
              <a:t>1300 kr Senior</a:t>
            </a:r>
          </a:p>
        </p:txBody>
      </p:sp>
    </p:spTree>
    <p:extLst>
      <p:ext uri="{BB962C8B-B14F-4D97-AF65-F5344CB8AC3E}">
        <p14:creationId xmlns:p14="http://schemas.microsoft.com/office/powerpoint/2010/main" val="4197212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AE22B7-5128-4D08-94DA-015BD9D9B3FF}"/>
              </a:ext>
            </a:extLst>
          </p:cNvPr>
          <p:cNvSpPr>
            <a:spLocks noGrp="1"/>
          </p:cNvSpPr>
          <p:nvPr>
            <p:ph type="title"/>
          </p:nvPr>
        </p:nvSpPr>
        <p:spPr/>
        <p:txBody>
          <a:bodyPr/>
          <a:lstStyle/>
          <a:p>
            <a:r>
              <a:rPr lang="sv-SE" b="1" dirty="0">
                <a:solidFill>
                  <a:srgbClr val="FFFF00"/>
                </a:solidFill>
              </a:rPr>
              <a:t>SPONSORER</a:t>
            </a:r>
          </a:p>
        </p:txBody>
      </p:sp>
      <p:sp>
        <p:nvSpPr>
          <p:cNvPr id="3" name="Platshållare för innehåll 2">
            <a:extLst>
              <a:ext uri="{FF2B5EF4-FFF2-40B4-BE49-F238E27FC236}">
                <a16:creationId xmlns:a16="http://schemas.microsoft.com/office/drawing/2014/main" id="{AA0E59FE-12BA-830D-A47C-966BF894E000}"/>
              </a:ext>
            </a:extLst>
          </p:cNvPr>
          <p:cNvSpPr>
            <a:spLocks noGrp="1"/>
          </p:cNvSpPr>
          <p:nvPr>
            <p:ph idx="1"/>
          </p:nvPr>
        </p:nvSpPr>
        <p:spPr/>
        <p:txBody>
          <a:bodyPr>
            <a:normAutofit lnSpcReduction="10000"/>
          </a:bodyPr>
          <a:lstStyle/>
          <a:p>
            <a:pPr marL="0" indent="0">
              <a:buNone/>
            </a:pPr>
            <a:r>
              <a:rPr lang="sv-SE" dirty="0">
                <a:solidFill>
                  <a:srgbClr val="FFFF00"/>
                </a:solidFill>
              </a:rPr>
              <a:t>Sponsoravtal  </a:t>
            </a:r>
          </a:p>
          <a:p>
            <a:pPr marL="0" indent="0">
              <a:buNone/>
            </a:pPr>
            <a:endParaRPr lang="sv-SE" dirty="0">
              <a:solidFill>
                <a:srgbClr val="FFFF00"/>
              </a:solidFill>
            </a:endParaRPr>
          </a:p>
          <a:p>
            <a:pPr>
              <a:spcBef>
                <a:spcPts val="0"/>
              </a:spcBef>
            </a:pPr>
            <a:r>
              <a:rPr lang="sv-SE" sz="1800" b="0" i="0" u="none" strike="noStrike" dirty="0">
                <a:solidFill>
                  <a:srgbClr val="FFFF00"/>
                </a:solidFill>
                <a:effectLst/>
                <a:latin typeface="Arial" panose="020B0604020202020204" pitchFamily="34" charset="0"/>
              </a:rPr>
              <a:t>Sponsringsalternativ 1. Reklamskylt på </a:t>
            </a:r>
            <a:r>
              <a:rPr lang="sv-SE" sz="1800" b="0" i="0" u="none" strike="noStrike" dirty="0" err="1">
                <a:solidFill>
                  <a:srgbClr val="FFFF00"/>
                </a:solidFill>
                <a:effectLst/>
                <a:latin typeface="Arial" panose="020B0604020202020204" pitchFamily="34" charset="0"/>
              </a:rPr>
              <a:t>Fagervi</a:t>
            </a:r>
            <a:r>
              <a:rPr lang="sv-SE" sz="1800" b="0" i="0" u="none" strike="noStrike" dirty="0">
                <a:solidFill>
                  <a:srgbClr val="FFFF00"/>
                </a:solidFill>
                <a:effectLst/>
                <a:latin typeface="Arial" panose="020B0604020202020204" pitchFamily="34" charset="0"/>
              </a:rPr>
              <a:t> vid sidan av A-plan </a:t>
            </a:r>
            <a:br>
              <a:rPr lang="sv-SE" sz="1800" b="0" i="0" u="none" strike="noStrike" dirty="0">
                <a:solidFill>
                  <a:srgbClr val="FFFF00"/>
                </a:solidFill>
                <a:effectLst/>
                <a:latin typeface="Arial" panose="020B0604020202020204" pitchFamily="34" charset="0"/>
              </a:rPr>
            </a:br>
            <a:r>
              <a:rPr lang="sv-SE" sz="1800" b="0" i="0" u="none" strike="noStrike" dirty="0">
                <a:solidFill>
                  <a:srgbClr val="FFFF00"/>
                </a:solidFill>
                <a:effectLst/>
                <a:latin typeface="Arial" panose="020B0604020202020204" pitchFamily="34" charset="0"/>
              </a:rPr>
              <a:t>Kostnad 2000:-/år ((Korrektur mejlas innan tryckning), </a:t>
            </a:r>
            <a:r>
              <a:rPr lang="sv-SE" sz="1000" b="0" i="1" u="none" strike="noStrike" dirty="0">
                <a:solidFill>
                  <a:srgbClr val="FFFF00"/>
                </a:solidFill>
                <a:effectLst/>
                <a:latin typeface="Arial" panose="020B0604020202020204" pitchFamily="34" charset="0"/>
              </a:rPr>
              <a:t>Engångskostnad för skylt (2x1 m) och montage 1920:- + moms (faktureras av GLK i Tibro AB)</a:t>
            </a:r>
            <a:r>
              <a:rPr lang="sv-SE" sz="1800" b="0" i="0" u="none" strike="noStrike" dirty="0">
                <a:solidFill>
                  <a:srgbClr val="FFFF00"/>
                </a:solidFill>
                <a:effectLst/>
                <a:latin typeface="Arial" panose="020B0604020202020204" pitchFamily="34" charset="0"/>
              </a:rPr>
              <a:t> </a:t>
            </a:r>
          </a:p>
          <a:p>
            <a:pPr>
              <a:spcBef>
                <a:spcPts val="0"/>
              </a:spcBef>
            </a:pPr>
            <a:r>
              <a:rPr lang="sv-SE" sz="1800" b="0" i="0" u="none" strike="noStrike" dirty="0">
                <a:solidFill>
                  <a:srgbClr val="FFFF00"/>
                </a:solidFill>
                <a:effectLst/>
                <a:latin typeface="Arial" panose="020B0604020202020204" pitchFamily="34" charset="0"/>
              </a:rPr>
              <a:t>Sponsringsalternativ 2. Matchsponsor/matchboll Herr/Dam </a:t>
            </a:r>
          </a:p>
          <a:p>
            <a:pPr>
              <a:spcBef>
                <a:spcPts val="0"/>
              </a:spcBef>
            </a:pPr>
            <a:r>
              <a:rPr lang="sv-SE" sz="1800" b="0" i="0" u="none" strike="noStrike" dirty="0">
                <a:solidFill>
                  <a:srgbClr val="FFFF00"/>
                </a:solidFill>
                <a:effectLst/>
                <a:latin typeface="Arial" panose="020B0604020202020204" pitchFamily="34" charset="0"/>
              </a:rPr>
              <a:t>Kostnad 750:-/år</a:t>
            </a:r>
          </a:p>
          <a:p>
            <a:pPr>
              <a:spcBef>
                <a:spcPts val="0"/>
              </a:spcBef>
            </a:pPr>
            <a:r>
              <a:rPr lang="sv-SE" sz="1800" b="0" i="0" u="none" strike="noStrike" dirty="0">
                <a:solidFill>
                  <a:srgbClr val="FFFF00"/>
                </a:solidFill>
                <a:effectLst/>
                <a:latin typeface="Arial" panose="020B0604020202020204" pitchFamily="34" charset="0"/>
              </a:rPr>
              <a:t>Sponsringsalternativ 3. Företagslogga hemsida, Reklamplats entré 9x6 cm </a:t>
            </a:r>
          </a:p>
          <a:p>
            <a:pPr marL="0" indent="0">
              <a:spcBef>
                <a:spcPts val="0"/>
              </a:spcBef>
              <a:buNone/>
            </a:pPr>
            <a:r>
              <a:rPr lang="sv-SE" sz="1800" b="0" i="0" u="none" strike="noStrike" dirty="0">
                <a:solidFill>
                  <a:srgbClr val="FFFF00"/>
                </a:solidFill>
                <a:effectLst/>
                <a:latin typeface="Arial" panose="020B0604020202020204" pitchFamily="34" charset="0"/>
              </a:rPr>
              <a:t>    Kostnad 1000:-/år eller valfritt högre belopp ________________ (logga mejlas) </a:t>
            </a:r>
          </a:p>
          <a:p>
            <a:pPr marL="0" indent="0">
              <a:spcBef>
                <a:spcPts val="0"/>
              </a:spcBef>
              <a:buNone/>
            </a:pPr>
            <a:endParaRPr lang="sv-SE" sz="1800" dirty="0">
              <a:solidFill>
                <a:srgbClr val="FFFF00"/>
              </a:solidFill>
              <a:latin typeface="Arial" panose="020B0604020202020204" pitchFamily="34" charset="0"/>
            </a:endParaRPr>
          </a:p>
          <a:p>
            <a:pPr>
              <a:spcBef>
                <a:spcPts val="0"/>
              </a:spcBef>
            </a:pPr>
            <a:r>
              <a:rPr lang="sv-SE" sz="1800" dirty="0" err="1">
                <a:solidFill>
                  <a:srgbClr val="FFFF00"/>
                </a:solidFill>
              </a:rPr>
              <a:t>Ev</a:t>
            </a:r>
            <a:r>
              <a:rPr lang="sv-SE" sz="1800" dirty="0">
                <a:solidFill>
                  <a:srgbClr val="FFFF00"/>
                </a:solidFill>
              </a:rPr>
              <a:t>, nya matchställ nästa år, Vill man vara med genom sin Logga på dessa, hör av er! </a:t>
            </a:r>
          </a:p>
          <a:p>
            <a:pPr marL="0" indent="0">
              <a:spcBef>
                <a:spcPts val="0"/>
              </a:spcBef>
              <a:buNone/>
            </a:pPr>
            <a:endParaRPr lang="sv-SE" sz="1800" b="0" i="0" u="none" strike="noStrike" dirty="0">
              <a:solidFill>
                <a:srgbClr val="FFFF00"/>
              </a:solidFill>
              <a:effectLst/>
              <a:latin typeface="Arial" panose="020B0604020202020204" pitchFamily="34" charset="0"/>
            </a:endParaRPr>
          </a:p>
          <a:p>
            <a:pPr marL="0" indent="0">
              <a:spcBef>
                <a:spcPts val="0"/>
              </a:spcBef>
              <a:buNone/>
            </a:pPr>
            <a:endParaRPr lang="sv-SE" sz="1800" b="0" i="0" u="none" strike="noStrike" dirty="0">
              <a:solidFill>
                <a:srgbClr val="FFFF00"/>
              </a:solidFill>
              <a:effectLst/>
              <a:latin typeface="Arial" panose="020B0604020202020204" pitchFamily="34" charset="0"/>
            </a:endParaRPr>
          </a:p>
          <a:p>
            <a:pPr marL="0" indent="0">
              <a:spcBef>
                <a:spcPts val="0"/>
              </a:spcBef>
              <a:buNone/>
            </a:pPr>
            <a:r>
              <a:rPr lang="sv-SE" dirty="0">
                <a:solidFill>
                  <a:srgbClr val="FFFF00"/>
                </a:solidFill>
              </a:rPr>
              <a:t>Vill du bli eller vet något företag som skulle kunna vara aktuell som  sponsor hör av dig till Sabina Lindblad eller ditt barns ledare! </a:t>
            </a:r>
          </a:p>
        </p:txBody>
      </p:sp>
      <p:graphicFrame>
        <p:nvGraphicFramePr>
          <p:cNvPr id="4" name="Tabell 3">
            <a:extLst>
              <a:ext uri="{FF2B5EF4-FFF2-40B4-BE49-F238E27FC236}">
                <a16:creationId xmlns:a16="http://schemas.microsoft.com/office/drawing/2014/main" id="{61BA0561-B491-4034-71EE-DE01BCFB77C1}"/>
              </a:ext>
            </a:extLst>
          </p:cNvPr>
          <p:cNvGraphicFramePr>
            <a:graphicFrameLocks noGrp="1"/>
          </p:cNvGraphicFramePr>
          <p:nvPr/>
        </p:nvGraphicFramePr>
        <p:xfrm>
          <a:off x="5962650" y="3663474"/>
          <a:ext cx="266700" cy="675640"/>
        </p:xfrm>
        <a:graphic>
          <a:graphicData uri="http://schemas.openxmlformats.org/drawingml/2006/table">
            <a:tbl>
              <a:tblPr/>
              <a:tblGrid>
                <a:gridCol w="266700">
                  <a:extLst>
                    <a:ext uri="{9D8B030D-6E8A-4147-A177-3AD203B41FA5}">
                      <a16:colId xmlns:a16="http://schemas.microsoft.com/office/drawing/2014/main" val="1385666543"/>
                    </a:ext>
                  </a:extLst>
                </a:gridCol>
              </a:tblGrid>
              <a:tr h="211823">
                <a:tc>
                  <a:txBody>
                    <a:bodyPr/>
                    <a:lstStyle/>
                    <a:p>
                      <a:pPr fontAlgn="t"/>
                      <a:br>
                        <a:rPr lang="sv-SE">
                          <a:effectLst/>
                        </a:rPr>
                      </a:br>
                      <a:endParaRPr lang="sv-SE">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454291"/>
                  </a:ext>
                </a:extLst>
              </a:tr>
            </a:tbl>
          </a:graphicData>
        </a:graphic>
      </p:graphicFrame>
      <p:graphicFrame>
        <p:nvGraphicFramePr>
          <p:cNvPr id="5" name="Tabell 4">
            <a:extLst>
              <a:ext uri="{FF2B5EF4-FFF2-40B4-BE49-F238E27FC236}">
                <a16:creationId xmlns:a16="http://schemas.microsoft.com/office/drawing/2014/main" id="{AFFFC9F0-5AEC-8D71-A93F-57D996AC893E}"/>
              </a:ext>
            </a:extLst>
          </p:cNvPr>
          <p:cNvGraphicFramePr>
            <a:graphicFrameLocks noGrp="1"/>
          </p:cNvGraphicFramePr>
          <p:nvPr/>
        </p:nvGraphicFramePr>
        <p:xfrm>
          <a:off x="5962650" y="3663474"/>
          <a:ext cx="266700" cy="675640"/>
        </p:xfrm>
        <a:graphic>
          <a:graphicData uri="http://schemas.openxmlformats.org/drawingml/2006/table">
            <a:tbl>
              <a:tblPr/>
              <a:tblGrid>
                <a:gridCol w="266700">
                  <a:extLst>
                    <a:ext uri="{9D8B030D-6E8A-4147-A177-3AD203B41FA5}">
                      <a16:colId xmlns:a16="http://schemas.microsoft.com/office/drawing/2014/main" val="4189471052"/>
                    </a:ext>
                  </a:extLst>
                </a:gridCol>
              </a:tblGrid>
              <a:tr h="210299">
                <a:tc>
                  <a:txBody>
                    <a:bodyPr/>
                    <a:lstStyle/>
                    <a:p>
                      <a:pPr fontAlgn="t"/>
                      <a:br>
                        <a:rPr lang="sv-SE">
                          <a:effectLst/>
                        </a:rPr>
                      </a:br>
                      <a:endParaRPr lang="sv-SE">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6682118"/>
                  </a:ext>
                </a:extLst>
              </a:tr>
            </a:tbl>
          </a:graphicData>
        </a:graphic>
      </p:graphicFrame>
      <p:graphicFrame>
        <p:nvGraphicFramePr>
          <p:cNvPr id="8" name="Tabell 7">
            <a:extLst>
              <a:ext uri="{FF2B5EF4-FFF2-40B4-BE49-F238E27FC236}">
                <a16:creationId xmlns:a16="http://schemas.microsoft.com/office/drawing/2014/main" id="{74EF36F6-54CE-5D73-9A65-EFCDDF904D31}"/>
              </a:ext>
            </a:extLst>
          </p:cNvPr>
          <p:cNvGraphicFramePr>
            <a:graphicFrameLocks noGrp="1"/>
          </p:cNvGraphicFramePr>
          <p:nvPr/>
        </p:nvGraphicFramePr>
        <p:xfrm>
          <a:off x="5962650" y="3663474"/>
          <a:ext cx="266700" cy="675640"/>
        </p:xfrm>
        <a:graphic>
          <a:graphicData uri="http://schemas.openxmlformats.org/drawingml/2006/table">
            <a:tbl>
              <a:tblPr/>
              <a:tblGrid>
                <a:gridCol w="266700">
                  <a:extLst>
                    <a:ext uri="{9D8B030D-6E8A-4147-A177-3AD203B41FA5}">
                      <a16:colId xmlns:a16="http://schemas.microsoft.com/office/drawing/2014/main" val="725124878"/>
                    </a:ext>
                  </a:extLst>
                </a:gridCol>
              </a:tblGrid>
              <a:tr h="211823">
                <a:tc>
                  <a:txBody>
                    <a:bodyPr/>
                    <a:lstStyle/>
                    <a:p>
                      <a:pPr fontAlgn="t"/>
                      <a:br>
                        <a:rPr lang="sv-SE">
                          <a:effectLst/>
                        </a:rPr>
                      </a:br>
                      <a:endParaRPr lang="sv-SE">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0860432"/>
                  </a:ext>
                </a:extLst>
              </a:tr>
            </a:tbl>
          </a:graphicData>
        </a:graphic>
      </p:graphicFrame>
      <p:graphicFrame>
        <p:nvGraphicFramePr>
          <p:cNvPr id="9" name="Tabell 8">
            <a:extLst>
              <a:ext uri="{FF2B5EF4-FFF2-40B4-BE49-F238E27FC236}">
                <a16:creationId xmlns:a16="http://schemas.microsoft.com/office/drawing/2014/main" id="{3320D491-0189-C1B3-3A8B-B9CAD2EDBDA2}"/>
              </a:ext>
            </a:extLst>
          </p:cNvPr>
          <p:cNvGraphicFramePr>
            <a:graphicFrameLocks noGrp="1"/>
          </p:cNvGraphicFramePr>
          <p:nvPr/>
        </p:nvGraphicFramePr>
        <p:xfrm>
          <a:off x="5962650" y="3663474"/>
          <a:ext cx="266700" cy="675640"/>
        </p:xfrm>
        <a:graphic>
          <a:graphicData uri="http://schemas.openxmlformats.org/drawingml/2006/table">
            <a:tbl>
              <a:tblPr/>
              <a:tblGrid>
                <a:gridCol w="266700">
                  <a:extLst>
                    <a:ext uri="{9D8B030D-6E8A-4147-A177-3AD203B41FA5}">
                      <a16:colId xmlns:a16="http://schemas.microsoft.com/office/drawing/2014/main" val="2797159256"/>
                    </a:ext>
                  </a:extLst>
                </a:gridCol>
              </a:tblGrid>
              <a:tr h="210299">
                <a:tc>
                  <a:txBody>
                    <a:bodyPr/>
                    <a:lstStyle/>
                    <a:p>
                      <a:pPr fontAlgn="t"/>
                      <a:br>
                        <a:rPr lang="sv-SE">
                          <a:effectLst/>
                        </a:rPr>
                      </a:br>
                      <a:endParaRPr lang="sv-SE">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933253"/>
                  </a:ext>
                </a:extLst>
              </a:tr>
            </a:tbl>
          </a:graphicData>
        </a:graphic>
      </p:graphicFrame>
    </p:spTree>
    <p:extLst>
      <p:ext uri="{BB962C8B-B14F-4D97-AF65-F5344CB8AC3E}">
        <p14:creationId xmlns:p14="http://schemas.microsoft.com/office/powerpoint/2010/main" val="2202339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FA3307-E482-2D84-2898-B75345D9869F}"/>
              </a:ext>
            </a:extLst>
          </p:cNvPr>
          <p:cNvSpPr>
            <a:spLocks noGrp="1"/>
          </p:cNvSpPr>
          <p:nvPr>
            <p:ph type="title"/>
          </p:nvPr>
        </p:nvSpPr>
        <p:spPr/>
        <p:txBody>
          <a:bodyPr/>
          <a:lstStyle/>
          <a:p>
            <a:r>
              <a:rPr lang="sv-SE" b="1" dirty="0">
                <a:solidFill>
                  <a:srgbClr val="FFFF00"/>
                </a:solidFill>
              </a:rPr>
              <a:t>ANSVAR SOM FÖRÄLDER</a:t>
            </a:r>
          </a:p>
        </p:txBody>
      </p:sp>
      <p:sp>
        <p:nvSpPr>
          <p:cNvPr id="3" name="Platshållare för innehåll 2">
            <a:extLst>
              <a:ext uri="{FF2B5EF4-FFF2-40B4-BE49-F238E27FC236}">
                <a16:creationId xmlns:a16="http://schemas.microsoft.com/office/drawing/2014/main" id="{493675AD-1629-EBD7-4A56-D0362FD9265C}"/>
              </a:ext>
            </a:extLst>
          </p:cNvPr>
          <p:cNvSpPr>
            <a:spLocks noGrp="1"/>
          </p:cNvSpPr>
          <p:nvPr>
            <p:ph idx="1"/>
          </p:nvPr>
        </p:nvSpPr>
        <p:spPr/>
        <p:txBody>
          <a:bodyPr>
            <a:normAutofit lnSpcReduction="10000"/>
          </a:bodyPr>
          <a:lstStyle/>
          <a:p>
            <a:pPr marL="0" indent="0">
              <a:buNone/>
            </a:pPr>
            <a:r>
              <a:rPr lang="sv-SE" dirty="0">
                <a:solidFill>
                  <a:srgbClr val="FFFF00"/>
                </a:solidFill>
              </a:rPr>
              <a:t>Att vara förälder till ett barn i FIF betyder att du är en viktig del i föreningen. Utan föräldrar får vi aldrig en ideell förening att fungera. Här följer några punkter till stöd för er föräldrar.</a:t>
            </a:r>
          </a:p>
          <a:p>
            <a:pPr marL="0" indent="0">
              <a:buNone/>
            </a:pPr>
            <a:endParaRPr lang="sv-SE" dirty="0">
              <a:solidFill>
                <a:srgbClr val="FFFF00"/>
              </a:solidFill>
            </a:endParaRPr>
          </a:p>
          <a:p>
            <a:pPr marL="0" indent="0">
              <a:buNone/>
            </a:pPr>
            <a:r>
              <a:rPr lang="sv-SE" b="1" dirty="0">
                <a:solidFill>
                  <a:srgbClr val="FFFF00"/>
                </a:solidFill>
              </a:rPr>
              <a:t>Engagemang</a:t>
            </a:r>
          </a:p>
          <a:p>
            <a:pPr marL="0" indent="0">
              <a:buNone/>
            </a:pPr>
            <a:r>
              <a:rPr lang="sv-SE" dirty="0">
                <a:solidFill>
                  <a:srgbClr val="FFFF00"/>
                </a:solidFill>
              </a:rPr>
              <a:t>Det är viktigt att du som förälder visar engagemang och entusiasm utan att skapa press på barnet. Besök gärna träningar och matcher, uppmuntra ditt barn att delta, anstränga sig och försöka göra sitt bästa. Se till att ditt barn har nödvändig utrustning (skor, benskydd, träningskläder, vattenflaska, ev. knäskydd). </a:t>
            </a:r>
            <a:r>
              <a:rPr lang="sv-SE" sz="1200" i="1" dirty="0">
                <a:solidFill>
                  <a:srgbClr val="FFFF00"/>
                </a:solidFill>
              </a:rPr>
              <a:t>Är det så att man saknar något av detta hör med oss ledare så hjälper vi gärna till. </a:t>
            </a:r>
          </a:p>
        </p:txBody>
      </p:sp>
    </p:spTree>
    <p:extLst>
      <p:ext uri="{BB962C8B-B14F-4D97-AF65-F5344CB8AC3E}">
        <p14:creationId xmlns:p14="http://schemas.microsoft.com/office/powerpoint/2010/main" val="258160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A7DB9F-5A0F-4CD5-EB2F-ED1627FB36FF}"/>
              </a:ext>
            </a:extLst>
          </p:cNvPr>
          <p:cNvSpPr>
            <a:spLocks noGrp="1"/>
          </p:cNvSpPr>
          <p:nvPr>
            <p:ph type="title"/>
          </p:nvPr>
        </p:nvSpPr>
        <p:spPr/>
        <p:txBody>
          <a:bodyPr/>
          <a:lstStyle/>
          <a:p>
            <a:r>
              <a:rPr lang="sv-SE" b="1" dirty="0">
                <a:solidFill>
                  <a:srgbClr val="FFFF00"/>
                </a:solidFill>
              </a:rPr>
              <a:t>FORTS. ANSVAR SOM FÖRÄLDER</a:t>
            </a:r>
          </a:p>
        </p:txBody>
      </p:sp>
      <p:sp>
        <p:nvSpPr>
          <p:cNvPr id="3" name="Platshållare för innehåll 2">
            <a:extLst>
              <a:ext uri="{FF2B5EF4-FFF2-40B4-BE49-F238E27FC236}">
                <a16:creationId xmlns:a16="http://schemas.microsoft.com/office/drawing/2014/main" id="{7715B959-0117-B9AB-078F-C8C664921340}"/>
              </a:ext>
            </a:extLst>
          </p:cNvPr>
          <p:cNvSpPr>
            <a:spLocks noGrp="1"/>
          </p:cNvSpPr>
          <p:nvPr>
            <p:ph idx="1"/>
          </p:nvPr>
        </p:nvSpPr>
        <p:spPr>
          <a:xfrm>
            <a:off x="838200" y="1443660"/>
            <a:ext cx="11049000" cy="5292805"/>
          </a:xfrm>
        </p:spPr>
        <p:txBody>
          <a:bodyPr>
            <a:normAutofit fontScale="70000" lnSpcReduction="20000"/>
          </a:bodyPr>
          <a:lstStyle/>
          <a:p>
            <a:pPr marL="0" indent="0">
              <a:buNone/>
            </a:pPr>
            <a:r>
              <a:rPr lang="sv-SE" b="1" dirty="0">
                <a:solidFill>
                  <a:srgbClr val="FFFF00"/>
                </a:solidFill>
              </a:rPr>
              <a:t>Beröm</a:t>
            </a:r>
          </a:p>
          <a:p>
            <a:pPr marL="0" indent="0">
              <a:buNone/>
            </a:pPr>
            <a:r>
              <a:rPr lang="sv-SE" dirty="0">
                <a:solidFill>
                  <a:srgbClr val="FFFF00"/>
                </a:solidFill>
              </a:rPr>
              <a:t>Beröm är viktigt såväl verbalt, som med kroppsspråk. Tänk på att det är ett lag, beröm inte</a:t>
            </a:r>
          </a:p>
          <a:p>
            <a:pPr marL="0" indent="0">
              <a:buNone/>
            </a:pPr>
            <a:r>
              <a:rPr lang="sv-SE" dirty="0">
                <a:solidFill>
                  <a:srgbClr val="FFFF00"/>
                </a:solidFill>
              </a:rPr>
              <a:t>bara din dotter eller son utan uppmuntra alla spelarna i laget under matchen. Uppmuntra</a:t>
            </a:r>
          </a:p>
          <a:p>
            <a:pPr marL="0" indent="0">
              <a:buNone/>
            </a:pPr>
            <a:r>
              <a:rPr lang="sv-SE" dirty="0">
                <a:solidFill>
                  <a:srgbClr val="FFFF00"/>
                </a:solidFill>
              </a:rPr>
              <a:t>ditt barn att delta, anstränga sig och försöka göra sitt bästa. Fråga ex. om matchen var rolig,</a:t>
            </a:r>
          </a:p>
          <a:p>
            <a:pPr marL="0" indent="0">
              <a:buNone/>
            </a:pPr>
            <a:r>
              <a:rPr lang="sv-SE" dirty="0">
                <a:solidFill>
                  <a:srgbClr val="FFFF00"/>
                </a:solidFill>
              </a:rPr>
              <a:t>spännande, om de prövade en ny fint och inte bara vad resultatet blev. </a:t>
            </a:r>
          </a:p>
          <a:p>
            <a:pPr marL="0" indent="0">
              <a:buNone/>
            </a:pPr>
            <a:endParaRPr lang="sv-SE" dirty="0">
              <a:solidFill>
                <a:srgbClr val="FFFF00"/>
              </a:solidFill>
            </a:endParaRPr>
          </a:p>
          <a:p>
            <a:pPr marL="0" indent="0">
              <a:buNone/>
            </a:pPr>
            <a:r>
              <a:rPr lang="sv-SE" dirty="0">
                <a:solidFill>
                  <a:srgbClr val="FFFF00"/>
                </a:solidFill>
              </a:rPr>
              <a:t>Ge rikligt med beröm – beskriv vad barnet gör, inte hur det är. Beröm handlingen, utvecklingen eller</a:t>
            </a:r>
          </a:p>
          <a:p>
            <a:pPr marL="0" indent="0">
              <a:buNone/>
            </a:pPr>
            <a:r>
              <a:rPr lang="sv-SE" dirty="0">
                <a:solidFill>
                  <a:srgbClr val="FFFF00"/>
                </a:solidFill>
              </a:rPr>
              <a:t>prestationen inte personen. Ex. Vad bra att du tittade upp när du drev bollen. Härligt jobbat</a:t>
            </a:r>
          </a:p>
          <a:p>
            <a:pPr marL="0" indent="0">
              <a:buNone/>
            </a:pPr>
            <a:r>
              <a:rPr lang="sv-SE" dirty="0">
                <a:solidFill>
                  <a:srgbClr val="FFFF00"/>
                </a:solidFill>
              </a:rPr>
              <a:t>på matchen idag, vad du sprang mycket. Vad duktig du har blivit på att skjuta, det märks att</a:t>
            </a:r>
          </a:p>
          <a:p>
            <a:pPr marL="0" indent="0">
              <a:buNone/>
            </a:pPr>
            <a:r>
              <a:rPr lang="sv-SE" dirty="0">
                <a:solidFill>
                  <a:srgbClr val="FFFF00"/>
                </a:solidFill>
              </a:rPr>
              <a:t>du har tränat mycket.</a:t>
            </a:r>
          </a:p>
          <a:p>
            <a:pPr marL="0" indent="0">
              <a:buNone/>
            </a:pPr>
            <a:endParaRPr lang="sv-SE" dirty="0">
              <a:solidFill>
                <a:srgbClr val="FFFF00"/>
              </a:solidFill>
            </a:endParaRPr>
          </a:p>
          <a:p>
            <a:pPr marL="0" indent="0">
              <a:buNone/>
            </a:pPr>
            <a:r>
              <a:rPr lang="sv-SE" dirty="0">
                <a:solidFill>
                  <a:srgbClr val="FFFF00"/>
                </a:solidFill>
              </a:rPr>
              <a:t>Avstå från att ropa instruktioner, låt tränarna sköta coachningen. Däremot vill vi gärna ha</a:t>
            </a:r>
          </a:p>
          <a:p>
            <a:pPr marL="0" indent="0">
              <a:buNone/>
            </a:pPr>
            <a:r>
              <a:rPr lang="sv-SE" dirty="0">
                <a:solidFill>
                  <a:srgbClr val="FFFF00"/>
                </a:solidFill>
              </a:rPr>
              <a:t>föräldrar som hejar och lyfter laget. Sträva efter att stå på andra sidan från det egna laget.</a:t>
            </a:r>
          </a:p>
          <a:p>
            <a:pPr marL="0" indent="0">
              <a:buNone/>
            </a:pPr>
            <a:r>
              <a:rPr lang="sv-SE" dirty="0">
                <a:solidFill>
                  <a:srgbClr val="FFFF00"/>
                </a:solidFill>
              </a:rPr>
              <a:t>Om ni måste stå på samma sida så lämna respektfullt avstånd. Små kommentarer vid</a:t>
            </a:r>
          </a:p>
          <a:p>
            <a:pPr marL="0" indent="0">
              <a:buNone/>
            </a:pPr>
            <a:r>
              <a:rPr lang="sv-SE" dirty="0">
                <a:solidFill>
                  <a:srgbClr val="FFFF00"/>
                </a:solidFill>
              </a:rPr>
              <a:t>sidlinjen kan lätt missuppfattas.</a:t>
            </a:r>
          </a:p>
          <a:p>
            <a:endParaRPr lang="sv-SE" dirty="0"/>
          </a:p>
        </p:txBody>
      </p:sp>
    </p:spTree>
    <p:extLst>
      <p:ext uri="{BB962C8B-B14F-4D97-AF65-F5344CB8AC3E}">
        <p14:creationId xmlns:p14="http://schemas.microsoft.com/office/powerpoint/2010/main" val="329182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0D3D5-E0BE-21AF-2F3E-A083BAF9BC29}"/>
              </a:ext>
            </a:extLst>
          </p:cNvPr>
          <p:cNvSpPr>
            <a:spLocks noGrp="1"/>
          </p:cNvSpPr>
          <p:nvPr>
            <p:ph type="title"/>
          </p:nvPr>
        </p:nvSpPr>
        <p:spPr/>
        <p:txBody>
          <a:bodyPr/>
          <a:lstStyle/>
          <a:p>
            <a:r>
              <a:rPr lang="sv-SE" b="1" dirty="0">
                <a:solidFill>
                  <a:srgbClr val="FFFF00"/>
                </a:solidFill>
              </a:rPr>
              <a:t>FORTS. ANSVAR SOM FÖRÄLDER</a:t>
            </a:r>
            <a:endParaRPr lang="sv-SE" dirty="0"/>
          </a:p>
        </p:txBody>
      </p:sp>
      <p:sp>
        <p:nvSpPr>
          <p:cNvPr id="3" name="Platshållare för innehåll 2">
            <a:extLst>
              <a:ext uri="{FF2B5EF4-FFF2-40B4-BE49-F238E27FC236}">
                <a16:creationId xmlns:a16="http://schemas.microsoft.com/office/drawing/2014/main" id="{30BED670-33AE-9DD3-08F9-16B4249EE8CA}"/>
              </a:ext>
            </a:extLst>
          </p:cNvPr>
          <p:cNvSpPr>
            <a:spLocks noGrp="1"/>
          </p:cNvSpPr>
          <p:nvPr>
            <p:ph idx="1"/>
          </p:nvPr>
        </p:nvSpPr>
        <p:spPr>
          <a:xfrm>
            <a:off x="838200" y="1690688"/>
            <a:ext cx="10515600" cy="4351338"/>
          </a:xfrm>
        </p:spPr>
        <p:txBody>
          <a:bodyPr>
            <a:normAutofit fontScale="85000" lnSpcReduction="20000"/>
          </a:bodyPr>
          <a:lstStyle/>
          <a:p>
            <a:pPr marL="0" indent="0">
              <a:buNone/>
            </a:pPr>
            <a:r>
              <a:rPr lang="sv-SE" b="1" dirty="0">
                <a:solidFill>
                  <a:srgbClr val="FFFF00"/>
                </a:solidFill>
              </a:rPr>
              <a:t>Ansvar</a:t>
            </a:r>
          </a:p>
          <a:p>
            <a:pPr marL="0" indent="0">
              <a:buNone/>
            </a:pPr>
            <a:r>
              <a:rPr lang="sv-SE" dirty="0">
                <a:solidFill>
                  <a:srgbClr val="FFFF00"/>
                </a:solidFill>
              </a:rPr>
              <a:t>Se domaren som en vägledare, kritisera aldrig hans/hennes bedömning. Lär från början barnen att respektera domaren, även om hon/han gör misstag. Ditt barn har ett ansvar. Du hjälper till genom att förklara, och låta barnet ta ansvar för sina handlingar. Därigenom kommer en gemensam ansvarskänsla att infinna sig.</a:t>
            </a:r>
          </a:p>
          <a:p>
            <a:pPr marL="0" indent="0">
              <a:buNone/>
            </a:pPr>
            <a:endParaRPr lang="sv-SE" dirty="0">
              <a:solidFill>
                <a:srgbClr val="FFFF00"/>
              </a:solidFill>
            </a:endParaRPr>
          </a:p>
          <a:p>
            <a:pPr marL="0" indent="0">
              <a:buNone/>
            </a:pPr>
            <a:r>
              <a:rPr lang="sv-SE" dirty="0">
                <a:solidFill>
                  <a:srgbClr val="FFFF00"/>
                </a:solidFill>
              </a:rPr>
              <a:t>Respektera hur tränaren disponerar spelarna, försök inte att påverka henne/honom under matchen. Finns kritik gällande de egna ledarna, ta inte kritiken direkt i samband med match, utan nämn för ledarna att du vill prata med henne/ honom vid nästa träningstillfälle.</a:t>
            </a:r>
          </a:p>
          <a:p>
            <a:pPr marL="0" indent="0">
              <a:buNone/>
            </a:pPr>
            <a:r>
              <a:rPr lang="sv-SE" dirty="0">
                <a:solidFill>
                  <a:srgbClr val="FFFF00"/>
                </a:solidFill>
              </a:rPr>
              <a:t>Låt kritiken vara konstruktiv. Kritisera aldrig ledaren inför ungdomarna/barnen. Vid behov av hjälp och stöd tas kontakt med Fotbollsutskottet.</a:t>
            </a:r>
          </a:p>
          <a:p>
            <a:pPr marL="0" indent="0">
              <a:buNone/>
            </a:pPr>
            <a:r>
              <a:rPr lang="sv-SE" dirty="0">
                <a:solidFill>
                  <a:srgbClr val="FFFF00"/>
                </a:solidFill>
              </a:rPr>
              <a:t>Inga föräldrar eller andra anhöriga ska vara i omklädningsrummen när laget byter om, pratar taktik eller samlar ihop laget före och efter match.</a:t>
            </a:r>
          </a:p>
        </p:txBody>
      </p:sp>
    </p:spTree>
    <p:extLst>
      <p:ext uri="{BB962C8B-B14F-4D97-AF65-F5344CB8AC3E}">
        <p14:creationId xmlns:p14="http://schemas.microsoft.com/office/powerpoint/2010/main" val="2430221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F91CBD-A214-258D-8EF8-31BC89FF29F0}"/>
              </a:ext>
            </a:extLst>
          </p:cNvPr>
          <p:cNvSpPr>
            <a:spLocks noGrp="1"/>
          </p:cNvSpPr>
          <p:nvPr>
            <p:ph type="title"/>
          </p:nvPr>
        </p:nvSpPr>
        <p:spPr/>
        <p:txBody>
          <a:bodyPr/>
          <a:lstStyle/>
          <a:p>
            <a:r>
              <a:rPr lang="sv-SE" b="1" dirty="0">
                <a:solidFill>
                  <a:srgbClr val="FFFF00"/>
                </a:solidFill>
              </a:rPr>
              <a:t>FORTS. ANSVAR SOM FÖRÄLDER</a:t>
            </a:r>
            <a:endParaRPr lang="sv-SE" dirty="0"/>
          </a:p>
        </p:txBody>
      </p:sp>
      <p:sp>
        <p:nvSpPr>
          <p:cNvPr id="3" name="Platshållare för innehåll 2">
            <a:extLst>
              <a:ext uri="{FF2B5EF4-FFF2-40B4-BE49-F238E27FC236}">
                <a16:creationId xmlns:a16="http://schemas.microsoft.com/office/drawing/2014/main" id="{0E3E032D-7224-A526-E373-DEEA3371E792}"/>
              </a:ext>
            </a:extLst>
          </p:cNvPr>
          <p:cNvSpPr>
            <a:spLocks noGrp="1"/>
          </p:cNvSpPr>
          <p:nvPr>
            <p:ph idx="1"/>
          </p:nvPr>
        </p:nvSpPr>
        <p:spPr/>
        <p:txBody>
          <a:bodyPr>
            <a:normAutofit fontScale="85000" lnSpcReduction="10000"/>
          </a:bodyPr>
          <a:lstStyle/>
          <a:p>
            <a:pPr marL="0" indent="0">
              <a:buNone/>
            </a:pPr>
            <a:r>
              <a:rPr lang="sv-SE" b="1" dirty="0">
                <a:solidFill>
                  <a:srgbClr val="FFFF00"/>
                </a:solidFill>
              </a:rPr>
              <a:t>Motgång</a:t>
            </a:r>
          </a:p>
          <a:p>
            <a:pPr marL="0" indent="0">
              <a:buNone/>
            </a:pPr>
            <a:r>
              <a:rPr lang="sv-SE" dirty="0">
                <a:solidFill>
                  <a:srgbClr val="FFFF00"/>
                </a:solidFill>
              </a:rPr>
              <a:t>Hjälp ditt barn att bearbeta motgångar. Att ”komma igen” med gott humör stärker både spelaren själv och lagkamraterna. Uppmuntra i både med- och motgång, ge inte onödig kritik utan var positiv och vägledande. Barn kan bli ledsna i stunden över en förlust, men glömmer å andra sidan väldigt fort. Behåll lugnet. Hjälp barnet att se framåt, det kommer alltid nya matcher och nya utmaningar.</a:t>
            </a:r>
          </a:p>
          <a:p>
            <a:pPr marL="0" indent="0">
              <a:buNone/>
            </a:pPr>
            <a:endParaRPr lang="sv-SE" dirty="0">
              <a:solidFill>
                <a:srgbClr val="FFFF00"/>
              </a:solidFill>
            </a:endParaRPr>
          </a:p>
          <a:p>
            <a:pPr marL="0" indent="0">
              <a:buNone/>
            </a:pPr>
            <a:r>
              <a:rPr lang="sv-SE" b="1" dirty="0">
                <a:solidFill>
                  <a:srgbClr val="FFFF00"/>
                </a:solidFill>
              </a:rPr>
              <a:t>Dubbelidrottande</a:t>
            </a:r>
          </a:p>
          <a:p>
            <a:pPr marL="0" indent="0">
              <a:buNone/>
            </a:pPr>
            <a:r>
              <a:rPr lang="sv-SE" dirty="0">
                <a:solidFill>
                  <a:srgbClr val="FFFF00"/>
                </a:solidFill>
              </a:rPr>
              <a:t>FIF ser gärna att barnen håller på med olika sporter, det utvecklar barnen både fysiskt och mentalt. </a:t>
            </a:r>
            <a:r>
              <a:rPr lang="sv-SE" b="1" u="sng" dirty="0">
                <a:solidFill>
                  <a:srgbClr val="FFFF00"/>
                </a:solidFill>
              </a:rPr>
              <a:t>Men var tydliga i er inställning och ge tidigt besked om närvaro eller deltagande. </a:t>
            </a:r>
            <a:r>
              <a:rPr lang="sv-SE" dirty="0">
                <a:solidFill>
                  <a:srgbClr val="FFFF00"/>
                </a:solidFill>
              </a:rPr>
              <a:t>Detta gör ledarens planering mycket enklare och vi hamnar inte i situationer där vi inte hinner få tag i spelare inför match tex. </a:t>
            </a:r>
          </a:p>
        </p:txBody>
      </p:sp>
    </p:spTree>
    <p:extLst>
      <p:ext uri="{BB962C8B-B14F-4D97-AF65-F5344CB8AC3E}">
        <p14:creationId xmlns:p14="http://schemas.microsoft.com/office/powerpoint/2010/main" val="2870688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EB0321-80A1-A64D-D5AF-0FF8375FD658}"/>
              </a:ext>
            </a:extLst>
          </p:cNvPr>
          <p:cNvSpPr>
            <a:spLocks noGrp="1"/>
          </p:cNvSpPr>
          <p:nvPr>
            <p:ph type="title"/>
          </p:nvPr>
        </p:nvSpPr>
        <p:spPr/>
        <p:txBody>
          <a:bodyPr/>
          <a:lstStyle/>
          <a:p>
            <a:r>
              <a:rPr lang="sv-SE" b="1" dirty="0">
                <a:solidFill>
                  <a:srgbClr val="FFFF00"/>
                </a:solidFill>
              </a:rPr>
              <a:t>FORTS. ANSVAR SOM FÖRÄLDER</a:t>
            </a:r>
            <a:endParaRPr lang="sv-SE" dirty="0"/>
          </a:p>
        </p:txBody>
      </p:sp>
      <p:sp>
        <p:nvSpPr>
          <p:cNvPr id="3" name="Platshållare för innehåll 2">
            <a:extLst>
              <a:ext uri="{FF2B5EF4-FFF2-40B4-BE49-F238E27FC236}">
                <a16:creationId xmlns:a16="http://schemas.microsoft.com/office/drawing/2014/main" id="{61B17D13-508A-456D-A13C-57FD954A8921}"/>
              </a:ext>
            </a:extLst>
          </p:cNvPr>
          <p:cNvSpPr>
            <a:spLocks noGrp="1"/>
          </p:cNvSpPr>
          <p:nvPr>
            <p:ph idx="1"/>
          </p:nvPr>
        </p:nvSpPr>
        <p:spPr/>
        <p:txBody>
          <a:bodyPr>
            <a:normAutofit lnSpcReduction="10000"/>
          </a:bodyPr>
          <a:lstStyle/>
          <a:p>
            <a:pPr marL="0" indent="0">
              <a:buNone/>
            </a:pPr>
            <a:r>
              <a:rPr lang="sv-SE" b="1" dirty="0">
                <a:solidFill>
                  <a:srgbClr val="FFFF00"/>
                </a:solidFill>
              </a:rPr>
              <a:t>Arbetsuppgifter</a:t>
            </a:r>
          </a:p>
          <a:p>
            <a:pPr marL="0" indent="0">
              <a:buNone/>
            </a:pPr>
            <a:r>
              <a:rPr lang="sv-SE" dirty="0">
                <a:solidFill>
                  <a:srgbClr val="FFFF00"/>
                </a:solidFill>
              </a:rPr>
              <a:t>Som förälder har du några åtaganden under året, både för föreningen och för laget ex. kioskbemanning för seniormatcher och egna hemmamatcher samt diverse uppgifter under våra arrangemang Klassfotbollen, Hantverkscupen, möbelcupen och </a:t>
            </a:r>
            <a:r>
              <a:rPr lang="sv-SE" dirty="0" err="1">
                <a:solidFill>
                  <a:srgbClr val="FFFF00"/>
                </a:solidFill>
              </a:rPr>
              <a:t>Enmilavandringen</a:t>
            </a:r>
            <a:r>
              <a:rPr lang="sv-SE" dirty="0">
                <a:solidFill>
                  <a:srgbClr val="FFFF00"/>
                </a:solidFill>
              </a:rPr>
              <a:t>.</a:t>
            </a:r>
          </a:p>
          <a:p>
            <a:pPr marL="0" indent="0">
              <a:buNone/>
            </a:pPr>
            <a:r>
              <a:rPr lang="sv-SE" dirty="0">
                <a:solidFill>
                  <a:srgbClr val="FFFF00"/>
                </a:solidFill>
              </a:rPr>
              <a:t>Arbetsuppgifterna fördelas jämnt över lagen baserat på antalet spelare. Arbetslistorna sammanställs vid säsongsstart. Ledarna har ansvar för att listorna lämnas ut och ser över så arbetsfördelningen blir relativt lika mellan föräldrarna. </a:t>
            </a:r>
          </a:p>
          <a:p>
            <a:pPr marL="0" indent="0">
              <a:buNone/>
            </a:pPr>
            <a:r>
              <a:rPr lang="sv-SE" dirty="0">
                <a:solidFill>
                  <a:srgbClr val="FFFF00"/>
                </a:solidFill>
              </a:rPr>
              <a:t>Ingen försäljning krävs, förutom om man vill skapa en lagkassa för att åka på cuper med övernattning tex.  </a:t>
            </a:r>
          </a:p>
        </p:txBody>
      </p:sp>
    </p:spTree>
    <p:extLst>
      <p:ext uri="{BB962C8B-B14F-4D97-AF65-F5344CB8AC3E}">
        <p14:creationId xmlns:p14="http://schemas.microsoft.com/office/powerpoint/2010/main" val="3099462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BB49F4-A124-B590-7943-D6B23F37D004}"/>
              </a:ext>
            </a:extLst>
          </p:cNvPr>
          <p:cNvSpPr>
            <a:spLocks noGrp="1"/>
          </p:cNvSpPr>
          <p:nvPr>
            <p:ph type="title"/>
          </p:nvPr>
        </p:nvSpPr>
        <p:spPr/>
        <p:txBody>
          <a:bodyPr/>
          <a:lstStyle/>
          <a:p>
            <a:r>
              <a:rPr lang="sv-SE" b="1" dirty="0">
                <a:solidFill>
                  <a:srgbClr val="FFFF00"/>
                </a:solidFill>
              </a:rPr>
              <a:t>NÄRVARORAPPORTERING</a:t>
            </a:r>
          </a:p>
        </p:txBody>
      </p:sp>
      <p:sp>
        <p:nvSpPr>
          <p:cNvPr id="3" name="Platshållare för innehåll 2">
            <a:extLst>
              <a:ext uri="{FF2B5EF4-FFF2-40B4-BE49-F238E27FC236}">
                <a16:creationId xmlns:a16="http://schemas.microsoft.com/office/drawing/2014/main" id="{216DDFED-4713-BFB0-12D9-002B3625E74A}"/>
              </a:ext>
            </a:extLst>
          </p:cNvPr>
          <p:cNvSpPr>
            <a:spLocks noGrp="1"/>
          </p:cNvSpPr>
          <p:nvPr>
            <p:ph idx="1"/>
          </p:nvPr>
        </p:nvSpPr>
        <p:spPr/>
        <p:txBody>
          <a:bodyPr/>
          <a:lstStyle/>
          <a:p>
            <a:pPr marL="0" indent="0">
              <a:buNone/>
            </a:pPr>
            <a:r>
              <a:rPr lang="sv-SE" dirty="0">
                <a:solidFill>
                  <a:srgbClr val="FFFF00"/>
                </a:solidFill>
              </a:rPr>
              <a:t>Närvarorapportering noteras för alla träningar, matcher, cuper, läger och andra aktiviteter.</a:t>
            </a:r>
          </a:p>
          <a:p>
            <a:endParaRPr lang="sv-SE" dirty="0">
              <a:solidFill>
                <a:srgbClr val="FFFF00"/>
              </a:solidFill>
            </a:endParaRPr>
          </a:p>
          <a:p>
            <a:pPr marL="0" indent="0">
              <a:buNone/>
            </a:pPr>
            <a:r>
              <a:rPr lang="sv-SE" dirty="0">
                <a:solidFill>
                  <a:srgbClr val="FFFF00"/>
                </a:solidFill>
              </a:rPr>
              <a:t>Lagets hemsida används och närvaron registreras digitalt.(Ledaren)</a:t>
            </a:r>
          </a:p>
          <a:p>
            <a:pPr marL="0" indent="0">
              <a:buNone/>
            </a:pPr>
            <a:endParaRPr lang="sv-SE" dirty="0">
              <a:solidFill>
                <a:srgbClr val="FFFF00"/>
              </a:solidFill>
            </a:endParaRPr>
          </a:p>
          <a:p>
            <a:pPr marL="0" indent="0">
              <a:buNone/>
            </a:pPr>
            <a:r>
              <a:rPr lang="sv-SE" dirty="0">
                <a:solidFill>
                  <a:srgbClr val="FFFF00"/>
                </a:solidFill>
              </a:rPr>
              <a:t>Vi kommer ha ett gemensamt krav på alla föräldrar/barn att alltid rapportera frånvaro i god tid så att vi ledare kan planera träningar och matcher efter antalet spelare som kommer vara på plats. </a:t>
            </a:r>
          </a:p>
          <a:p>
            <a:pPr marL="0" indent="0">
              <a:buNone/>
            </a:pPr>
            <a:r>
              <a:rPr lang="sv-SE" dirty="0">
                <a:solidFill>
                  <a:srgbClr val="FFFF00"/>
                </a:solidFill>
              </a:rPr>
              <a:t>Anmälan om frånvaro görs i lagets supertextgrupp. </a:t>
            </a:r>
          </a:p>
        </p:txBody>
      </p:sp>
      <p:sp>
        <p:nvSpPr>
          <p:cNvPr id="4" name="Rektangel 3">
            <a:extLst>
              <a:ext uri="{FF2B5EF4-FFF2-40B4-BE49-F238E27FC236}">
                <a16:creationId xmlns:a16="http://schemas.microsoft.com/office/drawing/2014/main" id="{4F1EF54B-3A56-4217-768A-2115D54BF5A9}"/>
              </a:ext>
            </a:extLst>
          </p:cNvPr>
          <p:cNvSpPr/>
          <p:nvPr/>
        </p:nvSpPr>
        <p:spPr>
          <a:xfrm>
            <a:off x="838200" y="4120587"/>
            <a:ext cx="10597587" cy="2056376"/>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736011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B25171-39F7-5614-D49C-2ED6D7657ECE}"/>
              </a:ext>
            </a:extLst>
          </p:cNvPr>
          <p:cNvSpPr>
            <a:spLocks noGrp="1"/>
          </p:cNvSpPr>
          <p:nvPr>
            <p:ph type="title"/>
          </p:nvPr>
        </p:nvSpPr>
        <p:spPr/>
        <p:txBody>
          <a:bodyPr/>
          <a:lstStyle/>
          <a:p>
            <a:r>
              <a:rPr lang="sv-SE" b="1" dirty="0">
                <a:solidFill>
                  <a:srgbClr val="FFFF00"/>
                </a:solidFill>
              </a:rPr>
              <a:t>KOMMUNIKATION </a:t>
            </a:r>
            <a:br>
              <a:rPr lang="sv-SE" dirty="0"/>
            </a:br>
            <a:endParaRPr lang="sv-SE" dirty="0"/>
          </a:p>
        </p:txBody>
      </p:sp>
      <p:sp>
        <p:nvSpPr>
          <p:cNvPr id="3" name="Platshållare för innehåll 2">
            <a:extLst>
              <a:ext uri="{FF2B5EF4-FFF2-40B4-BE49-F238E27FC236}">
                <a16:creationId xmlns:a16="http://schemas.microsoft.com/office/drawing/2014/main" id="{A7CA67F8-29C9-9EBB-9AE4-2D6F08506CB5}"/>
              </a:ext>
            </a:extLst>
          </p:cNvPr>
          <p:cNvSpPr>
            <a:spLocks noGrp="1"/>
          </p:cNvSpPr>
          <p:nvPr>
            <p:ph idx="1"/>
          </p:nvPr>
        </p:nvSpPr>
        <p:spPr/>
        <p:txBody>
          <a:bodyPr/>
          <a:lstStyle/>
          <a:p>
            <a:pPr marL="0" indent="0">
              <a:buNone/>
            </a:pPr>
            <a:r>
              <a:rPr lang="sv-SE" dirty="0">
                <a:solidFill>
                  <a:srgbClr val="FFFF00"/>
                </a:solidFill>
              </a:rPr>
              <a:t>Informationsspridning till föräldrar via: </a:t>
            </a:r>
          </a:p>
          <a:p>
            <a:pPr marL="0" indent="0">
              <a:buNone/>
            </a:pPr>
            <a:r>
              <a:rPr lang="sv-SE" dirty="0">
                <a:solidFill>
                  <a:srgbClr val="FFFF00"/>
                </a:solidFill>
              </a:rPr>
              <a:t>• Laget.se, Hemsida (APP) </a:t>
            </a:r>
          </a:p>
          <a:p>
            <a:pPr marL="0" indent="0">
              <a:buNone/>
            </a:pPr>
            <a:r>
              <a:rPr lang="sv-SE" dirty="0">
                <a:solidFill>
                  <a:srgbClr val="FFFF00"/>
                </a:solidFill>
              </a:rPr>
              <a:t>• Inlägg/Nyheter via Laget.se -&gt; epost </a:t>
            </a:r>
          </a:p>
          <a:p>
            <a:pPr marL="0" indent="0">
              <a:buNone/>
            </a:pPr>
            <a:r>
              <a:rPr lang="sv-SE" dirty="0">
                <a:solidFill>
                  <a:srgbClr val="FFFF00"/>
                </a:solidFill>
              </a:rPr>
              <a:t>• </a:t>
            </a:r>
            <a:r>
              <a:rPr lang="sv-SE" dirty="0" err="1">
                <a:solidFill>
                  <a:srgbClr val="FFFF00"/>
                </a:solidFill>
              </a:rPr>
              <a:t>Supertext</a:t>
            </a:r>
            <a:r>
              <a:rPr lang="sv-SE" dirty="0">
                <a:solidFill>
                  <a:srgbClr val="FFFF00"/>
                </a:solidFill>
              </a:rPr>
              <a:t>-grupper för varje lag(APP) </a:t>
            </a:r>
          </a:p>
          <a:p>
            <a:pPr marL="0" indent="0">
              <a:buNone/>
            </a:pPr>
            <a:r>
              <a:rPr lang="sv-SE" dirty="0">
                <a:solidFill>
                  <a:srgbClr val="FFFF00"/>
                </a:solidFill>
              </a:rPr>
              <a:t>• Min Fotboll (APP) - Information om seriespelen</a:t>
            </a:r>
          </a:p>
        </p:txBody>
      </p:sp>
    </p:spTree>
    <p:extLst>
      <p:ext uri="{BB962C8B-B14F-4D97-AF65-F5344CB8AC3E}">
        <p14:creationId xmlns:p14="http://schemas.microsoft.com/office/powerpoint/2010/main" val="3683152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B46908-A739-1686-73B9-C24D2E8BE649}"/>
              </a:ext>
            </a:extLst>
          </p:cNvPr>
          <p:cNvSpPr>
            <a:spLocks noGrp="1"/>
          </p:cNvSpPr>
          <p:nvPr>
            <p:ph type="title"/>
          </p:nvPr>
        </p:nvSpPr>
        <p:spPr/>
        <p:txBody>
          <a:bodyPr/>
          <a:lstStyle/>
          <a:p>
            <a:r>
              <a:rPr lang="sv-SE" b="1" dirty="0">
                <a:solidFill>
                  <a:srgbClr val="FFFF00"/>
                </a:solidFill>
              </a:rPr>
              <a:t>AKTUELLA LAG I UNGDOMSSEKTIONEN -24</a:t>
            </a:r>
          </a:p>
        </p:txBody>
      </p:sp>
      <p:sp>
        <p:nvSpPr>
          <p:cNvPr id="4" name="textruta 3">
            <a:extLst>
              <a:ext uri="{FF2B5EF4-FFF2-40B4-BE49-F238E27FC236}">
                <a16:creationId xmlns:a16="http://schemas.microsoft.com/office/drawing/2014/main" id="{192618F5-8530-69D5-3A39-D9EEAA1DA2FC}"/>
              </a:ext>
            </a:extLst>
          </p:cNvPr>
          <p:cNvSpPr txBox="1"/>
          <p:nvPr/>
        </p:nvSpPr>
        <p:spPr>
          <a:xfrm>
            <a:off x="6772459" y="2680093"/>
            <a:ext cx="4754880" cy="1384995"/>
          </a:xfrm>
          <a:prstGeom prst="rect">
            <a:avLst/>
          </a:prstGeom>
          <a:noFill/>
          <a:ln>
            <a:solidFill>
              <a:srgbClr val="FFFF00"/>
            </a:solidFill>
          </a:ln>
        </p:spPr>
        <p:txBody>
          <a:bodyPr wrap="square" rtlCol="0">
            <a:spAutoFit/>
          </a:bodyPr>
          <a:lstStyle/>
          <a:p>
            <a:r>
              <a:rPr lang="sv-SE" sz="2800" dirty="0">
                <a:solidFill>
                  <a:srgbClr val="FFFF00"/>
                </a:solidFill>
              </a:rPr>
              <a:t>F 09/10/11</a:t>
            </a:r>
          </a:p>
          <a:p>
            <a:r>
              <a:rPr lang="sv-SE" sz="2800" dirty="0">
                <a:solidFill>
                  <a:srgbClr val="FFFF00"/>
                </a:solidFill>
              </a:rPr>
              <a:t>F 16/15/14</a:t>
            </a:r>
          </a:p>
          <a:p>
            <a:r>
              <a:rPr lang="sv-SE" sz="2800" dirty="0">
                <a:solidFill>
                  <a:srgbClr val="FFFF00"/>
                </a:solidFill>
              </a:rPr>
              <a:t>F 17/18/19 (Fotbollsskolan)</a:t>
            </a:r>
          </a:p>
        </p:txBody>
      </p:sp>
      <p:sp>
        <p:nvSpPr>
          <p:cNvPr id="5" name="textruta 4">
            <a:extLst>
              <a:ext uri="{FF2B5EF4-FFF2-40B4-BE49-F238E27FC236}">
                <a16:creationId xmlns:a16="http://schemas.microsoft.com/office/drawing/2014/main" id="{A17D31DA-649B-20F6-58D9-A26192B74E0F}"/>
              </a:ext>
            </a:extLst>
          </p:cNvPr>
          <p:cNvSpPr txBox="1"/>
          <p:nvPr/>
        </p:nvSpPr>
        <p:spPr>
          <a:xfrm>
            <a:off x="757083" y="2680093"/>
            <a:ext cx="5557748" cy="1384995"/>
          </a:xfrm>
          <a:prstGeom prst="rect">
            <a:avLst/>
          </a:prstGeom>
          <a:noFill/>
          <a:ln>
            <a:solidFill>
              <a:srgbClr val="FFFF00"/>
            </a:solidFill>
          </a:ln>
        </p:spPr>
        <p:txBody>
          <a:bodyPr wrap="square" rtlCol="0">
            <a:spAutoFit/>
          </a:bodyPr>
          <a:lstStyle/>
          <a:p>
            <a:r>
              <a:rPr lang="sv-SE" sz="2800" dirty="0">
                <a:solidFill>
                  <a:srgbClr val="FFFF00"/>
                </a:solidFill>
              </a:rPr>
              <a:t>P 15/14/13/12 </a:t>
            </a:r>
          </a:p>
          <a:p>
            <a:r>
              <a:rPr lang="sv-SE" sz="2800" dirty="0">
                <a:solidFill>
                  <a:srgbClr val="FFFF00"/>
                </a:solidFill>
              </a:rPr>
              <a:t>P 16/17 </a:t>
            </a:r>
          </a:p>
          <a:p>
            <a:r>
              <a:rPr lang="sv-SE" sz="2800" dirty="0">
                <a:solidFill>
                  <a:srgbClr val="FFFF00"/>
                </a:solidFill>
              </a:rPr>
              <a:t>P 18/19/20 (Fotbollsskolan)</a:t>
            </a:r>
          </a:p>
        </p:txBody>
      </p:sp>
      <p:sp>
        <p:nvSpPr>
          <p:cNvPr id="6" name="textruta 5">
            <a:extLst>
              <a:ext uri="{FF2B5EF4-FFF2-40B4-BE49-F238E27FC236}">
                <a16:creationId xmlns:a16="http://schemas.microsoft.com/office/drawing/2014/main" id="{D7458017-2A19-A691-2F3C-884F5D8A6FE3}"/>
              </a:ext>
            </a:extLst>
          </p:cNvPr>
          <p:cNvSpPr txBox="1"/>
          <p:nvPr/>
        </p:nvSpPr>
        <p:spPr>
          <a:xfrm>
            <a:off x="757083" y="2246875"/>
            <a:ext cx="1834699" cy="369332"/>
          </a:xfrm>
          <a:prstGeom prst="rect">
            <a:avLst/>
          </a:prstGeom>
          <a:noFill/>
          <a:ln>
            <a:noFill/>
          </a:ln>
        </p:spPr>
        <p:txBody>
          <a:bodyPr wrap="square" rtlCol="0">
            <a:spAutoFit/>
          </a:bodyPr>
          <a:lstStyle/>
          <a:p>
            <a:r>
              <a:rPr lang="sv-SE" dirty="0">
                <a:solidFill>
                  <a:srgbClr val="FFFF00"/>
                </a:solidFill>
              </a:rPr>
              <a:t>Pojklag 2024</a:t>
            </a:r>
          </a:p>
        </p:txBody>
      </p:sp>
      <p:sp>
        <p:nvSpPr>
          <p:cNvPr id="7" name="textruta 6">
            <a:extLst>
              <a:ext uri="{FF2B5EF4-FFF2-40B4-BE49-F238E27FC236}">
                <a16:creationId xmlns:a16="http://schemas.microsoft.com/office/drawing/2014/main" id="{1773886F-BC94-7CA5-68D6-6DB99D658C1A}"/>
              </a:ext>
            </a:extLst>
          </p:cNvPr>
          <p:cNvSpPr txBox="1"/>
          <p:nvPr/>
        </p:nvSpPr>
        <p:spPr>
          <a:xfrm>
            <a:off x="6772459" y="2310761"/>
            <a:ext cx="1834699" cy="369332"/>
          </a:xfrm>
          <a:prstGeom prst="rect">
            <a:avLst/>
          </a:prstGeom>
          <a:noFill/>
          <a:ln>
            <a:noFill/>
          </a:ln>
        </p:spPr>
        <p:txBody>
          <a:bodyPr wrap="square" rtlCol="0">
            <a:spAutoFit/>
          </a:bodyPr>
          <a:lstStyle/>
          <a:p>
            <a:r>
              <a:rPr lang="sv-SE" dirty="0">
                <a:solidFill>
                  <a:srgbClr val="FFFF00"/>
                </a:solidFill>
              </a:rPr>
              <a:t>Flicklag 2024</a:t>
            </a:r>
          </a:p>
        </p:txBody>
      </p:sp>
    </p:spTree>
    <p:extLst>
      <p:ext uri="{BB962C8B-B14F-4D97-AF65-F5344CB8AC3E}">
        <p14:creationId xmlns:p14="http://schemas.microsoft.com/office/powerpoint/2010/main" val="9433607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C76CCE-91AE-5CA3-D719-131317503BAF}"/>
              </a:ext>
            </a:extLst>
          </p:cNvPr>
          <p:cNvSpPr>
            <a:spLocks noGrp="1"/>
          </p:cNvSpPr>
          <p:nvPr>
            <p:ph type="title"/>
          </p:nvPr>
        </p:nvSpPr>
        <p:spPr/>
        <p:txBody>
          <a:bodyPr/>
          <a:lstStyle/>
          <a:p>
            <a:r>
              <a:rPr lang="sv-SE" dirty="0">
                <a:solidFill>
                  <a:srgbClr val="FFFF00"/>
                </a:solidFill>
              </a:rPr>
              <a:t>Laget.se</a:t>
            </a:r>
          </a:p>
        </p:txBody>
      </p:sp>
      <p:sp>
        <p:nvSpPr>
          <p:cNvPr id="6" name="textruta 5">
            <a:extLst>
              <a:ext uri="{FF2B5EF4-FFF2-40B4-BE49-F238E27FC236}">
                <a16:creationId xmlns:a16="http://schemas.microsoft.com/office/drawing/2014/main" id="{697436F6-74E7-0369-C04E-ABFDEEB89044}"/>
              </a:ext>
            </a:extLst>
          </p:cNvPr>
          <p:cNvSpPr txBox="1"/>
          <p:nvPr/>
        </p:nvSpPr>
        <p:spPr>
          <a:xfrm>
            <a:off x="474562" y="1585732"/>
            <a:ext cx="3067291" cy="4524315"/>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rgbClr val="FFFF00"/>
                </a:solidFill>
              </a:rPr>
              <a:t>Alla lag har en egen sida.</a:t>
            </a:r>
          </a:p>
          <a:p>
            <a:pPr marL="285750" indent="-285750">
              <a:buFont typeface="Arial" panose="020B0604020202020204" pitchFamily="34" charset="0"/>
              <a:buChar char="•"/>
            </a:pPr>
            <a:r>
              <a:rPr lang="sv-SE" dirty="0">
                <a:solidFill>
                  <a:srgbClr val="FFFF00"/>
                </a:solidFill>
              </a:rPr>
              <a:t>Prenumerera på ditt barns lags egen sida, då får du upp träningstider och nyheter i </a:t>
            </a:r>
            <a:r>
              <a:rPr lang="sv-SE" dirty="0" err="1">
                <a:solidFill>
                  <a:srgbClr val="FFFF00"/>
                </a:solidFill>
              </a:rPr>
              <a:t>appen</a:t>
            </a:r>
            <a:r>
              <a:rPr lang="sv-SE" dirty="0">
                <a:solidFill>
                  <a:srgbClr val="FFFF00"/>
                </a:solidFill>
              </a:rPr>
              <a:t>. </a:t>
            </a:r>
          </a:p>
          <a:p>
            <a:pPr marL="285750" indent="-285750">
              <a:buFont typeface="Arial" panose="020B0604020202020204" pitchFamily="34" charset="0"/>
              <a:buChar char="•"/>
            </a:pPr>
            <a:r>
              <a:rPr lang="sv-SE" dirty="0">
                <a:solidFill>
                  <a:srgbClr val="FFFF00"/>
                </a:solidFill>
              </a:rPr>
              <a:t>Läggs det upp en nyheter så kommer det även ett mejl , se till att du har din mejl registrerad(får du inga mejl, prata med ditt barns ledare så hjälper vi till att lägga in dig). </a:t>
            </a:r>
          </a:p>
          <a:p>
            <a:pPr marL="285750" indent="-285750">
              <a:buFont typeface="Arial" panose="020B0604020202020204" pitchFamily="34" charset="0"/>
              <a:buChar char="•"/>
            </a:pPr>
            <a:r>
              <a:rPr lang="sv-SE" dirty="0">
                <a:solidFill>
                  <a:srgbClr val="FFFF00"/>
                </a:solidFill>
              </a:rPr>
              <a:t>Du hittar arbetsscheman och viktiga dokument under Mer-fliken. </a:t>
            </a:r>
          </a:p>
          <a:p>
            <a:endParaRPr lang="sv-SE" dirty="0">
              <a:solidFill>
                <a:srgbClr val="FFFF00"/>
              </a:solidFill>
            </a:endParaRPr>
          </a:p>
        </p:txBody>
      </p:sp>
      <p:pic>
        <p:nvPicPr>
          <p:cNvPr id="11" name="Bildobjekt 10">
            <a:extLst>
              <a:ext uri="{FF2B5EF4-FFF2-40B4-BE49-F238E27FC236}">
                <a16:creationId xmlns:a16="http://schemas.microsoft.com/office/drawing/2014/main" id="{0624C962-6FDC-218D-2E8A-46767D719BF4}"/>
              </a:ext>
            </a:extLst>
          </p:cNvPr>
          <p:cNvPicPr>
            <a:picLocks noChangeAspect="1"/>
          </p:cNvPicPr>
          <p:nvPr/>
        </p:nvPicPr>
        <p:blipFill>
          <a:blip r:embed="rId2"/>
          <a:stretch>
            <a:fillRect/>
          </a:stretch>
        </p:blipFill>
        <p:spPr>
          <a:xfrm>
            <a:off x="3905491" y="578338"/>
            <a:ext cx="6307592" cy="5914537"/>
          </a:xfrm>
          <a:prstGeom prst="rect">
            <a:avLst/>
          </a:prstGeom>
        </p:spPr>
      </p:pic>
      <p:sp>
        <p:nvSpPr>
          <p:cNvPr id="3" name="Rektangel 2">
            <a:extLst>
              <a:ext uri="{FF2B5EF4-FFF2-40B4-BE49-F238E27FC236}">
                <a16:creationId xmlns:a16="http://schemas.microsoft.com/office/drawing/2014/main" id="{048DA4EB-A1EB-3D4A-A231-16E82D08035C}"/>
              </a:ext>
            </a:extLst>
          </p:cNvPr>
          <p:cNvSpPr/>
          <p:nvPr/>
        </p:nvSpPr>
        <p:spPr>
          <a:xfrm>
            <a:off x="6293379" y="2618153"/>
            <a:ext cx="1060898" cy="484555"/>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7" name="Rak pilkoppling 6">
            <a:extLst>
              <a:ext uri="{FF2B5EF4-FFF2-40B4-BE49-F238E27FC236}">
                <a16:creationId xmlns:a16="http://schemas.microsoft.com/office/drawing/2014/main" id="{B608E2FB-14E9-9C86-448C-DE467B4FAF95}"/>
              </a:ext>
            </a:extLst>
          </p:cNvPr>
          <p:cNvCxnSpPr/>
          <p:nvPr/>
        </p:nvCxnSpPr>
        <p:spPr>
          <a:xfrm flipH="1">
            <a:off x="7415176" y="2461846"/>
            <a:ext cx="844061" cy="398584"/>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sp>
        <p:nvSpPr>
          <p:cNvPr id="12" name="Rektangel 11">
            <a:extLst>
              <a:ext uri="{FF2B5EF4-FFF2-40B4-BE49-F238E27FC236}">
                <a16:creationId xmlns:a16="http://schemas.microsoft.com/office/drawing/2014/main" id="{E83165BB-60FD-4F02-F1AA-AAC2BE722C44}"/>
              </a:ext>
            </a:extLst>
          </p:cNvPr>
          <p:cNvSpPr/>
          <p:nvPr/>
        </p:nvSpPr>
        <p:spPr>
          <a:xfrm>
            <a:off x="8143630" y="578338"/>
            <a:ext cx="351693" cy="296985"/>
          </a:xfrm>
          <a:prstGeom prst="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3" name="Rak pilkoppling 12">
            <a:extLst>
              <a:ext uri="{FF2B5EF4-FFF2-40B4-BE49-F238E27FC236}">
                <a16:creationId xmlns:a16="http://schemas.microsoft.com/office/drawing/2014/main" id="{49EC24D2-6F4F-3BD4-0B6F-8EB00751FE2E}"/>
              </a:ext>
            </a:extLst>
          </p:cNvPr>
          <p:cNvCxnSpPr/>
          <p:nvPr/>
        </p:nvCxnSpPr>
        <p:spPr>
          <a:xfrm flipH="1">
            <a:off x="8436930" y="234461"/>
            <a:ext cx="844061" cy="398584"/>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cxnSp>
        <p:nvCxnSpPr>
          <p:cNvPr id="14" name="Rak pilkoppling 13">
            <a:extLst>
              <a:ext uri="{FF2B5EF4-FFF2-40B4-BE49-F238E27FC236}">
                <a16:creationId xmlns:a16="http://schemas.microsoft.com/office/drawing/2014/main" id="{E4D680F2-E3BE-EF82-4C4C-8ABCFB397384}"/>
              </a:ext>
            </a:extLst>
          </p:cNvPr>
          <p:cNvCxnSpPr/>
          <p:nvPr/>
        </p:nvCxnSpPr>
        <p:spPr>
          <a:xfrm flipH="1">
            <a:off x="9939380" y="2903416"/>
            <a:ext cx="844061" cy="398584"/>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2576798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95987E-0BE4-4DB9-3A42-F43BDD55FE2C}"/>
              </a:ext>
            </a:extLst>
          </p:cNvPr>
          <p:cNvSpPr>
            <a:spLocks noGrp="1"/>
          </p:cNvSpPr>
          <p:nvPr>
            <p:ph type="title"/>
          </p:nvPr>
        </p:nvSpPr>
        <p:spPr/>
        <p:txBody>
          <a:bodyPr/>
          <a:lstStyle/>
          <a:p>
            <a:r>
              <a:rPr lang="sv-SE" dirty="0">
                <a:solidFill>
                  <a:srgbClr val="FFFF00"/>
                </a:solidFill>
              </a:rPr>
              <a:t>Engagemang i föreningen</a:t>
            </a:r>
          </a:p>
        </p:txBody>
      </p:sp>
      <p:sp>
        <p:nvSpPr>
          <p:cNvPr id="3" name="Platshållare för innehåll 2">
            <a:extLst>
              <a:ext uri="{FF2B5EF4-FFF2-40B4-BE49-F238E27FC236}">
                <a16:creationId xmlns:a16="http://schemas.microsoft.com/office/drawing/2014/main" id="{DE4B4B1E-309F-9C98-718C-5E860671D5F5}"/>
              </a:ext>
            </a:extLst>
          </p:cNvPr>
          <p:cNvSpPr>
            <a:spLocks noGrp="1"/>
          </p:cNvSpPr>
          <p:nvPr>
            <p:ph idx="1"/>
          </p:nvPr>
        </p:nvSpPr>
        <p:spPr/>
        <p:txBody>
          <a:bodyPr>
            <a:normAutofit fontScale="77500" lnSpcReduction="20000"/>
          </a:bodyPr>
          <a:lstStyle/>
          <a:p>
            <a:r>
              <a:rPr lang="sv-SE" dirty="0">
                <a:solidFill>
                  <a:srgbClr val="FFFF00"/>
                </a:solidFill>
              </a:rPr>
              <a:t>Det har skett mycket i år gällande Ungdomsfotbollen, med flera nya ledare för yngre lag som hjälpt till att styra upp arbetet, vilket gett föreningen en nytändning. </a:t>
            </a:r>
          </a:p>
          <a:p>
            <a:r>
              <a:rPr lang="sv-SE" dirty="0">
                <a:solidFill>
                  <a:srgbClr val="FFFF00"/>
                </a:solidFill>
              </a:rPr>
              <a:t>Det finns flera sätt att medverka i föreningen, tillsammans gör vi föreningen mer levande: </a:t>
            </a:r>
          </a:p>
          <a:p>
            <a:pPr marL="0" indent="0">
              <a:buNone/>
            </a:pPr>
            <a:r>
              <a:rPr lang="sv-SE" dirty="0">
                <a:solidFill>
                  <a:srgbClr val="FFFF00"/>
                </a:solidFill>
              </a:rPr>
              <a:t>- Spelare, ledare, föräldrar </a:t>
            </a:r>
          </a:p>
          <a:p>
            <a:pPr marL="0" indent="0">
              <a:buNone/>
            </a:pPr>
            <a:r>
              <a:rPr lang="sv-SE" dirty="0">
                <a:solidFill>
                  <a:srgbClr val="FFFF00"/>
                </a:solidFill>
              </a:rPr>
              <a:t>- Styrelsen </a:t>
            </a:r>
          </a:p>
          <a:p>
            <a:pPr marL="0" indent="0">
              <a:buNone/>
            </a:pPr>
            <a:r>
              <a:rPr lang="sv-SE" dirty="0">
                <a:solidFill>
                  <a:srgbClr val="FFFF00"/>
                </a:solidFill>
              </a:rPr>
              <a:t>- Ungdomssektionen </a:t>
            </a:r>
          </a:p>
          <a:p>
            <a:pPr>
              <a:buFontTx/>
              <a:buChar char="-"/>
            </a:pPr>
            <a:r>
              <a:rPr lang="sv-SE" dirty="0">
                <a:solidFill>
                  <a:srgbClr val="FFFF00"/>
                </a:solidFill>
              </a:rPr>
              <a:t>Styrgrupp för samarbete kring flickfotboll (Skövde) – Petra </a:t>
            </a:r>
            <a:r>
              <a:rPr lang="sv-SE" dirty="0" err="1">
                <a:solidFill>
                  <a:srgbClr val="FFFF00"/>
                </a:solidFill>
              </a:rPr>
              <a:t>Kjällström</a:t>
            </a:r>
            <a:r>
              <a:rPr lang="sv-SE" dirty="0">
                <a:solidFill>
                  <a:srgbClr val="FFFF00"/>
                </a:solidFill>
              </a:rPr>
              <a:t> FIFs representant men vill lämna över</a:t>
            </a:r>
          </a:p>
          <a:p>
            <a:pPr>
              <a:buFontTx/>
              <a:buChar char="-"/>
            </a:pPr>
            <a:r>
              <a:rPr lang="sv-SE" dirty="0">
                <a:solidFill>
                  <a:srgbClr val="FFFF00"/>
                </a:solidFill>
              </a:rPr>
              <a:t>Arrangemangsgruppen (midsommar, tomtepromenad, olympiad, cuper etc.)</a:t>
            </a:r>
          </a:p>
          <a:p>
            <a:pPr>
              <a:buFontTx/>
              <a:buChar char="-"/>
            </a:pPr>
            <a:endParaRPr lang="sv-SE" dirty="0">
              <a:solidFill>
                <a:srgbClr val="FFFF00"/>
              </a:solidFill>
            </a:endParaRPr>
          </a:p>
          <a:p>
            <a:pPr marL="0" indent="0">
              <a:buNone/>
            </a:pPr>
            <a:r>
              <a:rPr lang="sv-SE" sz="5200" dirty="0">
                <a:solidFill>
                  <a:srgbClr val="FFFF00"/>
                </a:solidFill>
              </a:rPr>
              <a:t>Vill du vara med och hjälpa till, hör av dig till Sabina Lindblad eller ditt barns ledare! </a:t>
            </a:r>
          </a:p>
        </p:txBody>
      </p:sp>
    </p:spTree>
    <p:extLst>
      <p:ext uri="{BB962C8B-B14F-4D97-AF65-F5344CB8AC3E}">
        <p14:creationId xmlns:p14="http://schemas.microsoft.com/office/powerpoint/2010/main" val="24879069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D2D14A-A3B6-F851-1727-6416F3C11A6D}"/>
              </a:ext>
            </a:extLst>
          </p:cNvPr>
          <p:cNvSpPr>
            <a:spLocks noGrp="1"/>
          </p:cNvSpPr>
          <p:nvPr>
            <p:ph type="title"/>
          </p:nvPr>
        </p:nvSpPr>
        <p:spPr>
          <a:xfrm>
            <a:off x="838200" y="1244801"/>
            <a:ext cx="10515600" cy="1325563"/>
          </a:xfrm>
        </p:spPr>
        <p:txBody>
          <a:bodyPr>
            <a:normAutofit/>
          </a:bodyPr>
          <a:lstStyle/>
          <a:p>
            <a:pPr algn="ctr"/>
            <a:r>
              <a:rPr lang="sv-SE" sz="8000" b="1" dirty="0">
                <a:solidFill>
                  <a:srgbClr val="FFFF00"/>
                </a:solidFill>
              </a:rPr>
              <a:t> Säsongen 2025</a:t>
            </a:r>
          </a:p>
        </p:txBody>
      </p:sp>
      <p:sp>
        <p:nvSpPr>
          <p:cNvPr id="3" name="Platshållare för innehåll 2">
            <a:extLst>
              <a:ext uri="{FF2B5EF4-FFF2-40B4-BE49-F238E27FC236}">
                <a16:creationId xmlns:a16="http://schemas.microsoft.com/office/drawing/2014/main" id="{993435AE-3A01-DF56-8B8B-B253C6D112FE}"/>
              </a:ext>
            </a:extLst>
          </p:cNvPr>
          <p:cNvSpPr>
            <a:spLocks noGrp="1"/>
          </p:cNvSpPr>
          <p:nvPr>
            <p:ph idx="1"/>
          </p:nvPr>
        </p:nvSpPr>
        <p:spPr>
          <a:xfrm>
            <a:off x="664579" y="3596551"/>
            <a:ext cx="10515600" cy="4351338"/>
          </a:xfrm>
        </p:spPr>
        <p:txBody>
          <a:bodyPr/>
          <a:lstStyle/>
          <a:p>
            <a:pPr algn="ctr"/>
            <a:r>
              <a:rPr lang="sv-SE" dirty="0">
                <a:solidFill>
                  <a:srgbClr val="FFFF00"/>
                </a:solidFill>
              </a:rPr>
              <a:t>Aktuella Lag -25</a:t>
            </a:r>
          </a:p>
          <a:p>
            <a:pPr algn="ctr"/>
            <a:r>
              <a:rPr lang="sv-SE" dirty="0">
                <a:solidFill>
                  <a:srgbClr val="FFFF00"/>
                </a:solidFill>
              </a:rPr>
              <a:t>Ledare </a:t>
            </a:r>
          </a:p>
          <a:p>
            <a:pPr algn="ctr"/>
            <a:r>
              <a:rPr lang="sv-SE" dirty="0">
                <a:solidFill>
                  <a:srgbClr val="FFFF00"/>
                </a:solidFill>
              </a:rPr>
              <a:t>Årsmöte </a:t>
            </a:r>
          </a:p>
          <a:p>
            <a:pPr algn="ctr"/>
            <a:r>
              <a:rPr lang="sv-SE" dirty="0">
                <a:solidFill>
                  <a:srgbClr val="FFFF00"/>
                </a:solidFill>
              </a:rPr>
              <a:t>Arrangemang</a:t>
            </a:r>
          </a:p>
        </p:txBody>
      </p:sp>
    </p:spTree>
    <p:extLst>
      <p:ext uri="{BB962C8B-B14F-4D97-AF65-F5344CB8AC3E}">
        <p14:creationId xmlns:p14="http://schemas.microsoft.com/office/powerpoint/2010/main" val="1724761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DA77A0-2DC1-A63E-139E-9D6AD8BB5FF4}"/>
              </a:ext>
            </a:extLst>
          </p:cNvPr>
          <p:cNvSpPr>
            <a:spLocks noGrp="1"/>
          </p:cNvSpPr>
          <p:nvPr>
            <p:ph type="title"/>
          </p:nvPr>
        </p:nvSpPr>
        <p:spPr/>
        <p:txBody>
          <a:bodyPr/>
          <a:lstStyle/>
          <a:p>
            <a:r>
              <a:rPr lang="sv-SE" dirty="0">
                <a:solidFill>
                  <a:srgbClr val="FFFF00"/>
                </a:solidFill>
              </a:rPr>
              <a:t>FÖRSLAG INFÖR 2025</a:t>
            </a:r>
          </a:p>
        </p:txBody>
      </p:sp>
      <p:sp>
        <p:nvSpPr>
          <p:cNvPr id="4" name="textruta 3">
            <a:extLst>
              <a:ext uri="{FF2B5EF4-FFF2-40B4-BE49-F238E27FC236}">
                <a16:creationId xmlns:a16="http://schemas.microsoft.com/office/drawing/2014/main" id="{C62D9477-0522-676D-4B02-3D091396928A}"/>
              </a:ext>
            </a:extLst>
          </p:cNvPr>
          <p:cNvSpPr txBox="1"/>
          <p:nvPr/>
        </p:nvSpPr>
        <p:spPr>
          <a:xfrm>
            <a:off x="6273967" y="2546451"/>
            <a:ext cx="5079833" cy="3785652"/>
          </a:xfrm>
          <a:prstGeom prst="rect">
            <a:avLst/>
          </a:prstGeom>
          <a:noFill/>
          <a:ln>
            <a:solidFill>
              <a:srgbClr val="FFFF00"/>
            </a:solidFill>
          </a:ln>
        </p:spPr>
        <p:txBody>
          <a:bodyPr wrap="square" rtlCol="0">
            <a:spAutoFit/>
          </a:bodyPr>
          <a:lstStyle/>
          <a:p>
            <a:r>
              <a:rPr lang="sv-SE" sz="2000" dirty="0">
                <a:solidFill>
                  <a:srgbClr val="FFFF00"/>
                </a:solidFill>
              </a:rPr>
              <a:t>F 09/10/11 Kristian och Lisa</a:t>
            </a:r>
          </a:p>
          <a:p>
            <a:endParaRPr lang="sv-SE" sz="2000" dirty="0">
              <a:solidFill>
                <a:srgbClr val="FFFF00"/>
              </a:solidFill>
            </a:endParaRPr>
          </a:p>
          <a:p>
            <a:r>
              <a:rPr lang="sv-SE" sz="2000" dirty="0">
                <a:solidFill>
                  <a:srgbClr val="FFFF00"/>
                </a:solidFill>
              </a:rPr>
              <a:t>F 17/16/15/(14) – Sebastian?, VAKANT, VAKANT, </a:t>
            </a:r>
            <a:r>
              <a:rPr lang="sv-SE" sz="2000" u="sng" dirty="0">
                <a:solidFill>
                  <a:srgbClr val="FFFF00"/>
                </a:solidFill>
              </a:rPr>
              <a:t>Saknas en eller två Ledare till.  </a:t>
            </a:r>
            <a:r>
              <a:rPr lang="sv-SE" sz="2000" dirty="0">
                <a:solidFill>
                  <a:srgbClr val="FFFF00"/>
                </a:solidFill>
              </a:rPr>
              <a:t>2 Träningar</a:t>
            </a:r>
          </a:p>
          <a:p>
            <a:endParaRPr lang="sv-SE" sz="2000" dirty="0">
              <a:solidFill>
                <a:srgbClr val="FFFF00"/>
              </a:solidFill>
            </a:endParaRPr>
          </a:p>
          <a:p>
            <a:r>
              <a:rPr lang="sv-SE" sz="2000" dirty="0">
                <a:solidFill>
                  <a:srgbClr val="FFFF00"/>
                </a:solidFill>
              </a:rPr>
              <a:t>F 18/19/20 (Fotbollsskolan) – Lotta, Sabina, Fredrika. </a:t>
            </a:r>
          </a:p>
          <a:p>
            <a:pPr marL="342900" indent="-342900">
              <a:buFont typeface="Arial" panose="020B0604020202020204" pitchFamily="34" charset="0"/>
              <a:buChar char="•"/>
            </a:pPr>
            <a:r>
              <a:rPr lang="sv-SE" sz="2000" i="1" dirty="0">
                <a:solidFill>
                  <a:srgbClr val="FFFF00"/>
                </a:solidFill>
              </a:rPr>
              <a:t>Vi behöver fler ledare till fotbollsskolan då vi kommer förbereda för att släppa barn födda -18 till 5-manna 2026, någon ledare för barn födda 19/20? </a:t>
            </a:r>
          </a:p>
        </p:txBody>
      </p:sp>
      <p:sp>
        <p:nvSpPr>
          <p:cNvPr id="5" name="textruta 4">
            <a:extLst>
              <a:ext uri="{FF2B5EF4-FFF2-40B4-BE49-F238E27FC236}">
                <a16:creationId xmlns:a16="http://schemas.microsoft.com/office/drawing/2014/main" id="{FDE57EB5-4229-B1E2-CA4A-A96C544257D5}"/>
              </a:ext>
            </a:extLst>
          </p:cNvPr>
          <p:cNvSpPr txBox="1"/>
          <p:nvPr/>
        </p:nvSpPr>
        <p:spPr>
          <a:xfrm>
            <a:off x="696616" y="2546451"/>
            <a:ext cx="5157107" cy="2862322"/>
          </a:xfrm>
          <a:prstGeom prst="rect">
            <a:avLst/>
          </a:prstGeom>
          <a:noFill/>
          <a:ln>
            <a:solidFill>
              <a:srgbClr val="FFFF00"/>
            </a:solidFill>
          </a:ln>
        </p:spPr>
        <p:txBody>
          <a:bodyPr wrap="square" rtlCol="0">
            <a:spAutoFit/>
          </a:bodyPr>
          <a:lstStyle/>
          <a:p>
            <a:r>
              <a:rPr lang="sv-SE" sz="2000" dirty="0">
                <a:solidFill>
                  <a:srgbClr val="FFFF00"/>
                </a:solidFill>
              </a:rPr>
              <a:t>P 15/14/13/12 – Stefan, Calle, Petter, 2 träningar  </a:t>
            </a:r>
          </a:p>
          <a:p>
            <a:r>
              <a:rPr lang="sv-SE" sz="2000" dirty="0">
                <a:solidFill>
                  <a:srgbClr val="FFFF00"/>
                </a:solidFill>
              </a:rPr>
              <a:t>P 16/17 – Viktor, Petter, Vakant, 2 träningar</a:t>
            </a:r>
          </a:p>
          <a:p>
            <a:endParaRPr lang="sv-SE" sz="2000" dirty="0">
              <a:solidFill>
                <a:srgbClr val="FFFF00"/>
              </a:solidFill>
            </a:endParaRPr>
          </a:p>
          <a:p>
            <a:r>
              <a:rPr lang="sv-SE" sz="2000" dirty="0">
                <a:solidFill>
                  <a:srgbClr val="FFFF00"/>
                </a:solidFill>
              </a:rPr>
              <a:t>P 18/19/20 (Fotbollsskolan) -   1 träning</a:t>
            </a:r>
          </a:p>
          <a:p>
            <a:pPr marL="342900" indent="-342900">
              <a:buFont typeface="Arial" panose="020B0604020202020204" pitchFamily="34" charset="0"/>
              <a:buChar char="•"/>
            </a:pPr>
            <a:r>
              <a:rPr lang="sv-SE" sz="2000" i="1" dirty="0">
                <a:solidFill>
                  <a:srgbClr val="FFFF00"/>
                </a:solidFill>
              </a:rPr>
              <a:t>Vi behöver fler ledare till fotbollsskolan då vi kommer förbereda för att släppa barn födda -18 till 5-manna 2026, någon ledare för barn födda 19/20? </a:t>
            </a:r>
          </a:p>
        </p:txBody>
      </p:sp>
      <p:sp>
        <p:nvSpPr>
          <p:cNvPr id="6" name="textruta 5">
            <a:extLst>
              <a:ext uri="{FF2B5EF4-FFF2-40B4-BE49-F238E27FC236}">
                <a16:creationId xmlns:a16="http://schemas.microsoft.com/office/drawing/2014/main" id="{E3A71ADA-4B74-11DC-5AAB-E833FEB48EED}"/>
              </a:ext>
            </a:extLst>
          </p:cNvPr>
          <p:cNvSpPr txBox="1"/>
          <p:nvPr/>
        </p:nvSpPr>
        <p:spPr>
          <a:xfrm>
            <a:off x="838200" y="2049392"/>
            <a:ext cx="3786695" cy="369332"/>
          </a:xfrm>
          <a:prstGeom prst="rect">
            <a:avLst/>
          </a:prstGeom>
          <a:noFill/>
          <a:ln>
            <a:noFill/>
          </a:ln>
        </p:spPr>
        <p:txBody>
          <a:bodyPr wrap="square" rtlCol="0">
            <a:spAutoFit/>
          </a:bodyPr>
          <a:lstStyle/>
          <a:p>
            <a:r>
              <a:rPr lang="sv-SE" dirty="0">
                <a:solidFill>
                  <a:srgbClr val="FFFF00"/>
                </a:solidFill>
              </a:rPr>
              <a:t>Pojklag 2025</a:t>
            </a:r>
          </a:p>
        </p:txBody>
      </p:sp>
      <p:sp>
        <p:nvSpPr>
          <p:cNvPr id="7" name="textruta 6">
            <a:extLst>
              <a:ext uri="{FF2B5EF4-FFF2-40B4-BE49-F238E27FC236}">
                <a16:creationId xmlns:a16="http://schemas.microsoft.com/office/drawing/2014/main" id="{9107F5D6-56B1-32D3-9502-1F8FCD5C585C}"/>
              </a:ext>
            </a:extLst>
          </p:cNvPr>
          <p:cNvSpPr txBox="1"/>
          <p:nvPr/>
        </p:nvSpPr>
        <p:spPr>
          <a:xfrm>
            <a:off x="6273967" y="2049392"/>
            <a:ext cx="3786695" cy="369332"/>
          </a:xfrm>
          <a:prstGeom prst="rect">
            <a:avLst/>
          </a:prstGeom>
          <a:noFill/>
          <a:ln>
            <a:noFill/>
          </a:ln>
        </p:spPr>
        <p:txBody>
          <a:bodyPr wrap="square" rtlCol="0">
            <a:spAutoFit/>
          </a:bodyPr>
          <a:lstStyle/>
          <a:p>
            <a:r>
              <a:rPr lang="sv-SE" dirty="0">
                <a:solidFill>
                  <a:srgbClr val="FFFF00"/>
                </a:solidFill>
              </a:rPr>
              <a:t>Flicklag 2025</a:t>
            </a:r>
          </a:p>
        </p:txBody>
      </p:sp>
    </p:spTree>
    <p:extLst>
      <p:ext uri="{BB962C8B-B14F-4D97-AF65-F5344CB8AC3E}">
        <p14:creationId xmlns:p14="http://schemas.microsoft.com/office/powerpoint/2010/main" val="4002787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ED70D1-43E5-B53C-20FA-FBBF3952579D}"/>
              </a:ext>
            </a:extLst>
          </p:cNvPr>
          <p:cNvSpPr>
            <a:spLocks noGrp="1"/>
          </p:cNvSpPr>
          <p:nvPr>
            <p:ph type="title"/>
          </p:nvPr>
        </p:nvSpPr>
        <p:spPr/>
        <p:txBody>
          <a:bodyPr/>
          <a:lstStyle/>
          <a:p>
            <a:r>
              <a:rPr lang="sv-SE" b="1" dirty="0">
                <a:solidFill>
                  <a:srgbClr val="FFFF00"/>
                </a:solidFill>
              </a:rPr>
              <a:t>LEDARE</a:t>
            </a:r>
          </a:p>
        </p:txBody>
      </p:sp>
      <p:sp>
        <p:nvSpPr>
          <p:cNvPr id="3" name="Platshållare för innehåll 2">
            <a:extLst>
              <a:ext uri="{FF2B5EF4-FFF2-40B4-BE49-F238E27FC236}">
                <a16:creationId xmlns:a16="http://schemas.microsoft.com/office/drawing/2014/main" id="{55E59849-746B-D532-8983-C9171C6CDC5C}"/>
              </a:ext>
            </a:extLst>
          </p:cNvPr>
          <p:cNvSpPr>
            <a:spLocks noGrp="1"/>
          </p:cNvSpPr>
          <p:nvPr>
            <p:ph idx="1"/>
          </p:nvPr>
        </p:nvSpPr>
        <p:spPr>
          <a:xfrm>
            <a:off x="838200" y="1513109"/>
            <a:ext cx="10515600" cy="4351338"/>
          </a:xfrm>
        </p:spPr>
        <p:txBody>
          <a:bodyPr>
            <a:normAutofit fontScale="70000" lnSpcReduction="20000"/>
          </a:bodyPr>
          <a:lstStyle/>
          <a:p>
            <a:pPr marL="0" indent="0">
              <a:buNone/>
            </a:pPr>
            <a:r>
              <a:rPr lang="sv-SE" sz="3100" dirty="0">
                <a:solidFill>
                  <a:srgbClr val="FFFF00"/>
                </a:solidFill>
              </a:rPr>
              <a:t>En ledare behöver inte ha goda kunskaper om fotboll eller egen spelarbakgrund för att engagera sig i FIF. Vi vill att våra ledare utvecklar och utbildar sig för att kunna ge våra barn och ungdomar en bra fotbollsutbildning. FIF uppmuntrar till vidareutbildning inom Svenska Fotbollsförbundets tränarutbildning oavsett bakgrund. Instegsutbildning är, Tränarutbildning C, vilken ger en grundläggande förståelse för fotbollen i Sverige och vilka egenskaper en bra tränare har. Efter kursen kan man välja om man vill gå vidare mot en inriktning som ungdomstränare, eller om man har intresse för att arbeta med seniorfotboll.</a:t>
            </a:r>
          </a:p>
          <a:p>
            <a:pPr marL="0" indent="0">
              <a:buNone/>
            </a:pPr>
            <a:endParaRPr lang="sv-SE" sz="2800" dirty="0">
              <a:solidFill>
                <a:srgbClr val="FFFF00"/>
              </a:solidFill>
            </a:endParaRPr>
          </a:p>
          <a:p>
            <a:pPr marL="0" indent="0">
              <a:buNone/>
            </a:pPr>
            <a:r>
              <a:rPr lang="sv-SE" sz="4000" dirty="0">
                <a:solidFill>
                  <a:srgbClr val="FFFF00"/>
                </a:solidFill>
              </a:rPr>
              <a:t>Ambitionen är att ha 2-3 ledare per lag </a:t>
            </a:r>
          </a:p>
          <a:p>
            <a:pPr marL="0" indent="0">
              <a:buNone/>
            </a:pPr>
            <a:r>
              <a:rPr lang="sv-SE" sz="2800" dirty="0">
                <a:solidFill>
                  <a:srgbClr val="FFFF00"/>
                </a:solidFill>
              </a:rPr>
              <a:t>-En eller två huvudansvariga ledare per lag samt en lagledare(</a:t>
            </a:r>
            <a:r>
              <a:rPr lang="sv-SE" sz="2800" dirty="0" err="1">
                <a:solidFill>
                  <a:srgbClr val="FFFF00"/>
                </a:solidFill>
              </a:rPr>
              <a:t>admin</a:t>
            </a:r>
            <a:r>
              <a:rPr lang="sv-SE" sz="2800" dirty="0">
                <a:solidFill>
                  <a:srgbClr val="FFFF00"/>
                </a:solidFill>
              </a:rPr>
              <a:t>). </a:t>
            </a:r>
          </a:p>
          <a:p>
            <a:pPr marL="0" indent="0">
              <a:buNone/>
            </a:pPr>
            <a:endParaRPr lang="sv-SE" sz="2800" dirty="0">
              <a:solidFill>
                <a:srgbClr val="FFFF00"/>
              </a:solidFill>
            </a:endParaRPr>
          </a:p>
          <a:p>
            <a:pPr marL="0" indent="0">
              <a:buNone/>
            </a:pPr>
            <a:r>
              <a:rPr lang="sv-SE" sz="4500" dirty="0">
                <a:solidFill>
                  <a:srgbClr val="FFFF00"/>
                </a:solidFill>
              </a:rPr>
              <a:t>Har vi inga ledare kan det vara så att vi behöver lägga ner lag vilket är mycket sorgligt då vi har en fin fungerande förening samt att barnen blir lidande. </a:t>
            </a:r>
          </a:p>
          <a:p>
            <a:pPr marL="0" indent="0">
              <a:buNone/>
            </a:pPr>
            <a:endParaRPr lang="sv-SE" sz="2800" dirty="0">
              <a:solidFill>
                <a:srgbClr val="FFFF00"/>
              </a:solidFill>
            </a:endParaRPr>
          </a:p>
          <a:p>
            <a:endParaRPr lang="sv-SE" dirty="0"/>
          </a:p>
        </p:txBody>
      </p:sp>
    </p:spTree>
    <p:extLst>
      <p:ext uri="{BB962C8B-B14F-4D97-AF65-F5344CB8AC3E}">
        <p14:creationId xmlns:p14="http://schemas.microsoft.com/office/powerpoint/2010/main" val="810847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Platshållare för innehåll 3">
            <a:extLst>
              <a:ext uri="{FF2B5EF4-FFF2-40B4-BE49-F238E27FC236}">
                <a16:creationId xmlns:a16="http://schemas.microsoft.com/office/drawing/2014/main" id="{81DE52B1-763A-E854-9471-E82E3844BDE8}"/>
              </a:ext>
            </a:extLst>
          </p:cNvPr>
          <p:cNvSpPr txBox="1">
            <a:spLocks noGrp="1"/>
          </p:cNvSpPr>
          <p:nvPr>
            <p:ph idx="1"/>
          </p:nvPr>
        </p:nvSpPr>
        <p:spPr>
          <a:xfrm>
            <a:off x="430264" y="953651"/>
            <a:ext cx="7783286" cy="4742837"/>
          </a:xfrm>
          <a:prstGeom prst="rect">
            <a:avLst/>
          </a:prstGeom>
          <a:noFill/>
        </p:spPr>
        <p:txBody>
          <a:bodyPr wrap="square" rtlCol="0">
            <a:spAutoFit/>
          </a:bodyPr>
          <a:lstStyle/>
          <a:p>
            <a:pPr marL="0" indent="0" algn="ctr">
              <a:buNone/>
            </a:pPr>
            <a:r>
              <a:rPr lang="sv-SE" b="1" dirty="0">
                <a:solidFill>
                  <a:srgbClr val="FFFF00"/>
                </a:solidFill>
              </a:rPr>
              <a:t>HÖR AV ER TILL LEDAREN FÖR LAGET IDAG ELLER TILL SABINA LINDBLAD OM DU KÄNNER ATT DU SKULLE KUNNA TÄNKA DIG ATT VARA LEDARE ELLER VILL HJÄLPA TILL PÅ ANNAT SÄTT.</a:t>
            </a:r>
          </a:p>
          <a:p>
            <a:pPr marL="0" indent="0" algn="ctr">
              <a:buNone/>
            </a:pPr>
            <a:endParaRPr lang="sv-SE" b="1" dirty="0">
              <a:solidFill>
                <a:srgbClr val="FFFF00"/>
              </a:solidFill>
            </a:endParaRPr>
          </a:p>
          <a:p>
            <a:pPr marL="0" indent="0" algn="ctr">
              <a:buNone/>
            </a:pPr>
            <a:r>
              <a:rPr lang="sv-SE" b="1" dirty="0">
                <a:solidFill>
                  <a:srgbClr val="FFFF00"/>
                </a:solidFill>
              </a:rPr>
              <a:t>Vi kommer ha ett möte den 20 Oktober </a:t>
            </a:r>
            <a:r>
              <a:rPr lang="sv-SE" b="1" dirty="0" err="1">
                <a:solidFill>
                  <a:srgbClr val="FFFF00"/>
                </a:solidFill>
              </a:rPr>
              <a:t>kl</a:t>
            </a:r>
            <a:r>
              <a:rPr lang="sv-SE" b="1" dirty="0">
                <a:solidFill>
                  <a:srgbClr val="FFFF00"/>
                </a:solidFill>
              </a:rPr>
              <a:t> 18 på </a:t>
            </a:r>
            <a:r>
              <a:rPr lang="sv-SE" b="1" dirty="0" err="1">
                <a:solidFill>
                  <a:srgbClr val="FFFF00"/>
                </a:solidFill>
              </a:rPr>
              <a:t>Fagervi</a:t>
            </a:r>
            <a:r>
              <a:rPr lang="sv-SE" b="1" dirty="0">
                <a:solidFill>
                  <a:srgbClr val="FFFF00"/>
                </a:solidFill>
              </a:rPr>
              <a:t> IP där man kan vara med helt förutsättningslöst om man vill veta lite mer om vad som finns att hjälpa till med i föreningen.  </a:t>
            </a:r>
          </a:p>
          <a:p>
            <a:pPr marL="0" indent="0" algn="ctr">
              <a:buNone/>
            </a:pPr>
            <a:r>
              <a:rPr lang="sv-SE" b="1" dirty="0">
                <a:solidFill>
                  <a:srgbClr val="FFFF00"/>
                </a:solidFill>
              </a:rPr>
              <a:t>Anmäl dig via QR-koden eller direkt till Sabina Lindblad. </a:t>
            </a:r>
          </a:p>
        </p:txBody>
      </p:sp>
      <p:pic>
        <p:nvPicPr>
          <p:cNvPr id="3" name="Bildobjekt 2">
            <a:extLst>
              <a:ext uri="{FF2B5EF4-FFF2-40B4-BE49-F238E27FC236}">
                <a16:creationId xmlns:a16="http://schemas.microsoft.com/office/drawing/2014/main" id="{71FCD46E-4B86-F375-CE7A-4A051FDABA3C}"/>
              </a:ext>
            </a:extLst>
          </p:cNvPr>
          <p:cNvPicPr>
            <a:picLocks noChangeAspect="1"/>
          </p:cNvPicPr>
          <p:nvPr/>
        </p:nvPicPr>
        <p:blipFill>
          <a:blip r:embed="rId2"/>
          <a:stretch>
            <a:fillRect/>
          </a:stretch>
        </p:blipFill>
        <p:spPr>
          <a:xfrm>
            <a:off x="8874858" y="1879478"/>
            <a:ext cx="2476500" cy="2505075"/>
          </a:xfrm>
          <a:prstGeom prst="rect">
            <a:avLst/>
          </a:prstGeom>
        </p:spPr>
      </p:pic>
    </p:spTree>
    <p:extLst>
      <p:ext uri="{BB962C8B-B14F-4D97-AF65-F5344CB8AC3E}">
        <p14:creationId xmlns:p14="http://schemas.microsoft.com/office/powerpoint/2010/main" val="874614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474F90-450C-2825-3D06-5F52B4ABE450}"/>
              </a:ext>
            </a:extLst>
          </p:cNvPr>
          <p:cNvSpPr>
            <a:spLocks noGrp="1"/>
          </p:cNvSpPr>
          <p:nvPr>
            <p:ph type="title"/>
          </p:nvPr>
        </p:nvSpPr>
        <p:spPr/>
        <p:txBody>
          <a:bodyPr/>
          <a:lstStyle/>
          <a:p>
            <a:r>
              <a:rPr lang="sv-SE" dirty="0">
                <a:solidFill>
                  <a:srgbClr val="FFFF00"/>
                </a:solidFill>
              </a:rPr>
              <a:t>Arrangemang 2025</a:t>
            </a:r>
          </a:p>
        </p:txBody>
      </p:sp>
      <p:sp>
        <p:nvSpPr>
          <p:cNvPr id="3" name="Platshållare för innehåll 2">
            <a:extLst>
              <a:ext uri="{FF2B5EF4-FFF2-40B4-BE49-F238E27FC236}">
                <a16:creationId xmlns:a16="http://schemas.microsoft.com/office/drawing/2014/main" id="{41911D0E-8A97-16F6-F84F-140A20020792}"/>
              </a:ext>
            </a:extLst>
          </p:cNvPr>
          <p:cNvSpPr>
            <a:spLocks noGrp="1"/>
          </p:cNvSpPr>
          <p:nvPr>
            <p:ph idx="1"/>
          </p:nvPr>
        </p:nvSpPr>
        <p:spPr/>
        <p:txBody>
          <a:bodyPr/>
          <a:lstStyle/>
          <a:p>
            <a:r>
              <a:rPr lang="sv-SE" dirty="0">
                <a:solidFill>
                  <a:srgbClr val="FFFF00"/>
                </a:solidFill>
              </a:rPr>
              <a:t>1-mila vandring </a:t>
            </a:r>
          </a:p>
          <a:p>
            <a:r>
              <a:rPr lang="sv-SE" dirty="0">
                <a:solidFill>
                  <a:srgbClr val="FFFF00"/>
                </a:solidFill>
              </a:rPr>
              <a:t>A-lagsmatcher – Dam och Herr</a:t>
            </a:r>
          </a:p>
          <a:p>
            <a:r>
              <a:rPr lang="sv-SE" dirty="0">
                <a:solidFill>
                  <a:srgbClr val="FFFF00"/>
                </a:solidFill>
              </a:rPr>
              <a:t>Klassfotbollen för Tibro- och Karlsborgskommun, SPONSORER</a:t>
            </a:r>
          </a:p>
          <a:p>
            <a:r>
              <a:rPr lang="sv-SE" dirty="0">
                <a:solidFill>
                  <a:srgbClr val="FFFF00"/>
                </a:solidFill>
              </a:rPr>
              <a:t>Egna hemmamatcher Ungdomslag –Domare, Kiosk, </a:t>
            </a:r>
            <a:r>
              <a:rPr lang="sv-SE" dirty="0" err="1">
                <a:solidFill>
                  <a:srgbClr val="FFFF00"/>
                </a:solidFill>
              </a:rPr>
              <a:t>Ev.matchvärd</a:t>
            </a:r>
            <a:endParaRPr lang="sv-SE" dirty="0">
              <a:solidFill>
                <a:srgbClr val="FFFF00"/>
              </a:solidFill>
            </a:endParaRPr>
          </a:p>
          <a:p>
            <a:r>
              <a:rPr lang="sv-SE" dirty="0">
                <a:solidFill>
                  <a:srgbClr val="FFFF00"/>
                </a:solidFill>
              </a:rPr>
              <a:t>Möbelcupen – Dam och Herr, Jan/Dec </a:t>
            </a:r>
          </a:p>
          <a:p>
            <a:r>
              <a:rPr lang="sv-SE" dirty="0">
                <a:solidFill>
                  <a:srgbClr val="FFFF00"/>
                </a:solidFill>
              </a:rPr>
              <a:t>Hantverkscupen P15/16 7-Manna – </a:t>
            </a:r>
            <a:r>
              <a:rPr lang="sv-SE" b="1" dirty="0">
                <a:solidFill>
                  <a:srgbClr val="FFFF00"/>
                </a:solidFill>
              </a:rPr>
              <a:t>Återupptas! </a:t>
            </a:r>
            <a:r>
              <a:rPr lang="sv-SE" b="1" dirty="0" err="1">
                <a:solidFill>
                  <a:srgbClr val="FFFF00"/>
                </a:solidFill>
              </a:rPr>
              <a:t>Ev</a:t>
            </a:r>
            <a:r>
              <a:rPr lang="sv-SE" b="1" dirty="0">
                <a:solidFill>
                  <a:srgbClr val="FFFF00"/>
                </a:solidFill>
              </a:rPr>
              <a:t>, köra även för tjejer födda 15/16/(17), då 5-manna. </a:t>
            </a:r>
          </a:p>
          <a:p>
            <a:r>
              <a:rPr lang="sv-SE" b="1" i="1" dirty="0">
                <a:solidFill>
                  <a:srgbClr val="FFFF00"/>
                </a:solidFill>
              </a:rPr>
              <a:t>Tomtepromenad –Återupptas </a:t>
            </a:r>
          </a:p>
          <a:p>
            <a:pPr marL="0" indent="0">
              <a:buNone/>
            </a:pPr>
            <a:endParaRPr lang="sv-SE" dirty="0"/>
          </a:p>
          <a:p>
            <a:endParaRPr lang="sv-SE" dirty="0"/>
          </a:p>
          <a:p>
            <a:pPr marL="0" indent="0">
              <a:buNone/>
            </a:pPr>
            <a:endParaRPr lang="sv-SE" dirty="0"/>
          </a:p>
        </p:txBody>
      </p:sp>
    </p:spTree>
    <p:extLst>
      <p:ext uri="{BB962C8B-B14F-4D97-AF65-F5344CB8AC3E}">
        <p14:creationId xmlns:p14="http://schemas.microsoft.com/office/powerpoint/2010/main" val="629955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9150D26-33BF-353B-8957-B6334B220CC6}"/>
              </a:ext>
            </a:extLst>
          </p:cNvPr>
          <p:cNvSpPr>
            <a:spLocks noGrp="1"/>
          </p:cNvSpPr>
          <p:nvPr>
            <p:ph type="title"/>
          </p:nvPr>
        </p:nvSpPr>
        <p:spPr>
          <a:xfrm>
            <a:off x="4345329" y="2309672"/>
            <a:ext cx="4347258" cy="1325563"/>
          </a:xfrm>
        </p:spPr>
        <p:txBody>
          <a:bodyPr/>
          <a:lstStyle/>
          <a:p>
            <a:r>
              <a:rPr lang="sv-SE" dirty="0">
                <a:solidFill>
                  <a:srgbClr val="FFFF00"/>
                </a:solidFill>
              </a:rPr>
              <a:t>Övrig info!</a:t>
            </a:r>
          </a:p>
        </p:txBody>
      </p:sp>
    </p:spTree>
    <p:extLst>
      <p:ext uri="{BB962C8B-B14F-4D97-AF65-F5344CB8AC3E}">
        <p14:creationId xmlns:p14="http://schemas.microsoft.com/office/powerpoint/2010/main" val="2984941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72FDC42-CDD5-871E-B194-44730F2E040C}"/>
              </a:ext>
            </a:extLst>
          </p:cNvPr>
          <p:cNvSpPr>
            <a:spLocks noGrp="1"/>
          </p:cNvSpPr>
          <p:nvPr>
            <p:ph type="title"/>
          </p:nvPr>
        </p:nvSpPr>
        <p:spPr/>
        <p:txBody>
          <a:bodyPr/>
          <a:lstStyle/>
          <a:p>
            <a:r>
              <a:rPr lang="sv-SE" dirty="0">
                <a:solidFill>
                  <a:srgbClr val="FFFF00"/>
                </a:solidFill>
              </a:rPr>
              <a:t>Skador</a:t>
            </a:r>
          </a:p>
        </p:txBody>
      </p:sp>
      <p:sp>
        <p:nvSpPr>
          <p:cNvPr id="3" name="Platshållare för innehåll 2">
            <a:extLst>
              <a:ext uri="{FF2B5EF4-FFF2-40B4-BE49-F238E27FC236}">
                <a16:creationId xmlns:a16="http://schemas.microsoft.com/office/drawing/2014/main" id="{607BBA44-7991-147E-31A5-357522EC351D}"/>
              </a:ext>
            </a:extLst>
          </p:cNvPr>
          <p:cNvSpPr>
            <a:spLocks noGrp="1"/>
          </p:cNvSpPr>
          <p:nvPr>
            <p:ph idx="1"/>
          </p:nvPr>
        </p:nvSpPr>
        <p:spPr/>
        <p:txBody>
          <a:bodyPr/>
          <a:lstStyle/>
          <a:p>
            <a:r>
              <a:rPr lang="sv-SE" dirty="0">
                <a:hlinkClick r:id="rId2"/>
              </a:rPr>
              <a:t>Hälsa för fotbollsspelare - Förening och aktiva (svenskfotboll.se)</a:t>
            </a:r>
            <a:endParaRPr lang="sv-SE" dirty="0"/>
          </a:p>
        </p:txBody>
      </p:sp>
      <p:pic>
        <p:nvPicPr>
          <p:cNvPr id="7" name="Bildobjekt 6">
            <a:extLst>
              <a:ext uri="{FF2B5EF4-FFF2-40B4-BE49-F238E27FC236}">
                <a16:creationId xmlns:a16="http://schemas.microsoft.com/office/drawing/2014/main" id="{26E6DC1B-7306-F210-9C8A-B1EC5F06F4B6}"/>
              </a:ext>
            </a:extLst>
          </p:cNvPr>
          <p:cNvPicPr>
            <a:picLocks noChangeAspect="1"/>
          </p:cNvPicPr>
          <p:nvPr/>
        </p:nvPicPr>
        <p:blipFill>
          <a:blip r:embed="rId3"/>
          <a:stretch>
            <a:fillRect/>
          </a:stretch>
        </p:blipFill>
        <p:spPr>
          <a:xfrm>
            <a:off x="2407298" y="2396412"/>
            <a:ext cx="6705600" cy="4267200"/>
          </a:xfrm>
          <a:prstGeom prst="rect">
            <a:avLst/>
          </a:prstGeom>
        </p:spPr>
      </p:pic>
    </p:spTree>
    <p:extLst>
      <p:ext uri="{BB962C8B-B14F-4D97-AF65-F5344CB8AC3E}">
        <p14:creationId xmlns:p14="http://schemas.microsoft.com/office/powerpoint/2010/main" val="31700827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83AD5D-4F17-CB64-09B8-185FA6506E8B}"/>
              </a:ext>
            </a:extLst>
          </p:cNvPr>
          <p:cNvSpPr>
            <a:spLocks noGrp="1"/>
          </p:cNvSpPr>
          <p:nvPr>
            <p:ph type="title"/>
          </p:nvPr>
        </p:nvSpPr>
        <p:spPr/>
        <p:txBody>
          <a:bodyPr/>
          <a:lstStyle/>
          <a:p>
            <a:r>
              <a:rPr lang="sv-SE" dirty="0">
                <a:solidFill>
                  <a:srgbClr val="FFFF00"/>
                </a:solidFill>
              </a:rPr>
              <a:t>Avslutningsord!</a:t>
            </a:r>
          </a:p>
        </p:txBody>
      </p:sp>
      <p:sp>
        <p:nvSpPr>
          <p:cNvPr id="3" name="Platshållare för innehåll 2">
            <a:extLst>
              <a:ext uri="{FF2B5EF4-FFF2-40B4-BE49-F238E27FC236}">
                <a16:creationId xmlns:a16="http://schemas.microsoft.com/office/drawing/2014/main" id="{3A39F201-F3C3-A037-33A6-59D13FFBC13F}"/>
              </a:ext>
            </a:extLst>
          </p:cNvPr>
          <p:cNvSpPr>
            <a:spLocks noGrp="1"/>
          </p:cNvSpPr>
          <p:nvPr>
            <p:ph idx="1"/>
          </p:nvPr>
        </p:nvSpPr>
        <p:spPr/>
        <p:txBody>
          <a:bodyPr>
            <a:normAutofit/>
          </a:bodyPr>
          <a:lstStyle/>
          <a:p>
            <a:r>
              <a:rPr lang="sv-SE" dirty="0">
                <a:solidFill>
                  <a:srgbClr val="FFFF00"/>
                </a:solidFill>
              </a:rPr>
              <a:t>Vi vill bygga en ungdomssektion där alla känner sig välkomna så väl föräldrar som barn. </a:t>
            </a:r>
          </a:p>
          <a:p>
            <a:r>
              <a:rPr lang="sv-SE" dirty="0">
                <a:solidFill>
                  <a:srgbClr val="FFFF00"/>
                </a:solidFill>
              </a:rPr>
              <a:t>Det ska vara roligt att åka till fotbollen även för er föräldrar där man ser träningar och arbetsuppgifter som något där jag som förälder också får ut något genom umgänge och gemenskap. </a:t>
            </a:r>
          </a:p>
          <a:p>
            <a:r>
              <a:rPr lang="sv-SE" dirty="0">
                <a:solidFill>
                  <a:srgbClr val="FFFF00"/>
                </a:solidFill>
              </a:rPr>
              <a:t>Kan vi från föreningen göra det roligare på något vis? </a:t>
            </a:r>
          </a:p>
          <a:p>
            <a:r>
              <a:rPr lang="sv-SE" dirty="0">
                <a:solidFill>
                  <a:srgbClr val="FFFF00"/>
                </a:solidFill>
              </a:rPr>
              <a:t>Vill ni föräldrar också röra på er under barnens träningar, träna, gå gemensamma promenader eller bara umgås över en kaffe?</a:t>
            </a:r>
          </a:p>
          <a:p>
            <a:r>
              <a:rPr lang="sv-SE" dirty="0">
                <a:solidFill>
                  <a:srgbClr val="FFFF00"/>
                </a:solidFill>
              </a:rPr>
              <a:t> Kom gärna med </a:t>
            </a:r>
            <a:r>
              <a:rPr lang="sv-SE" dirty="0" err="1">
                <a:solidFill>
                  <a:srgbClr val="FFFF00"/>
                </a:solidFill>
              </a:rPr>
              <a:t>ideér</a:t>
            </a:r>
            <a:r>
              <a:rPr lang="sv-SE" dirty="0">
                <a:solidFill>
                  <a:srgbClr val="FFFF00"/>
                </a:solidFill>
              </a:rPr>
              <a:t>! </a:t>
            </a:r>
          </a:p>
        </p:txBody>
      </p:sp>
    </p:spTree>
    <p:extLst>
      <p:ext uri="{BB962C8B-B14F-4D97-AF65-F5344CB8AC3E}">
        <p14:creationId xmlns:p14="http://schemas.microsoft.com/office/powerpoint/2010/main" val="3786808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B52EA51-51BD-60DF-CD5C-117665A086F3}"/>
              </a:ext>
            </a:extLst>
          </p:cNvPr>
          <p:cNvSpPr>
            <a:spLocks noGrp="1"/>
          </p:cNvSpPr>
          <p:nvPr>
            <p:ph type="title"/>
          </p:nvPr>
        </p:nvSpPr>
        <p:spPr/>
        <p:txBody>
          <a:bodyPr/>
          <a:lstStyle/>
          <a:p>
            <a:r>
              <a:rPr lang="sv-SE" dirty="0">
                <a:solidFill>
                  <a:srgbClr val="FFFF00"/>
                </a:solidFill>
              </a:rPr>
              <a:t>VÅRA LEDARE I UNGDOMSSEKTIONEN -24</a:t>
            </a:r>
          </a:p>
        </p:txBody>
      </p:sp>
      <p:sp>
        <p:nvSpPr>
          <p:cNvPr id="3" name="Platshållare för innehåll 2">
            <a:extLst>
              <a:ext uri="{FF2B5EF4-FFF2-40B4-BE49-F238E27FC236}">
                <a16:creationId xmlns:a16="http://schemas.microsoft.com/office/drawing/2014/main" id="{9F0C6AD7-EE74-27C5-0BF8-C7978202D0F5}"/>
              </a:ext>
            </a:extLst>
          </p:cNvPr>
          <p:cNvSpPr>
            <a:spLocks noGrp="1"/>
          </p:cNvSpPr>
          <p:nvPr>
            <p:ph idx="1"/>
          </p:nvPr>
        </p:nvSpPr>
        <p:spPr>
          <a:xfrm>
            <a:off x="838200" y="1542455"/>
            <a:ext cx="10515600" cy="4828847"/>
          </a:xfrm>
        </p:spPr>
        <p:txBody>
          <a:bodyPr>
            <a:normAutofit fontScale="77500" lnSpcReduction="20000"/>
          </a:bodyPr>
          <a:lstStyle/>
          <a:p>
            <a:r>
              <a:rPr lang="sv-SE" dirty="0">
                <a:solidFill>
                  <a:srgbClr val="FFFF00"/>
                </a:solidFill>
              </a:rPr>
              <a:t>Kristian </a:t>
            </a:r>
            <a:r>
              <a:rPr lang="sv-SE" dirty="0" err="1">
                <a:solidFill>
                  <a:srgbClr val="FFFF00"/>
                </a:solidFill>
              </a:rPr>
              <a:t>Fernholt</a:t>
            </a:r>
            <a:r>
              <a:rPr lang="sv-SE" dirty="0">
                <a:solidFill>
                  <a:srgbClr val="FFFF00"/>
                </a:solidFill>
              </a:rPr>
              <a:t> - F 09/10/11</a:t>
            </a:r>
          </a:p>
          <a:p>
            <a:r>
              <a:rPr lang="sv-SE" dirty="0">
                <a:solidFill>
                  <a:srgbClr val="FFFF00"/>
                </a:solidFill>
              </a:rPr>
              <a:t>Lisa Hallin - F 09/10/11</a:t>
            </a:r>
          </a:p>
          <a:p>
            <a:r>
              <a:rPr lang="sv-SE" dirty="0">
                <a:solidFill>
                  <a:srgbClr val="FFFF00"/>
                </a:solidFill>
              </a:rPr>
              <a:t>Stefan Johansson P 15/14/13/12</a:t>
            </a:r>
          </a:p>
          <a:p>
            <a:r>
              <a:rPr lang="sv-SE" dirty="0">
                <a:solidFill>
                  <a:srgbClr val="FFFF00"/>
                </a:solidFill>
              </a:rPr>
              <a:t>Calle </a:t>
            </a:r>
            <a:r>
              <a:rPr lang="sv-SE" dirty="0" err="1">
                <a:solidFill>
                  <a:srgbClr val="FFFF00"/>
                </a:solidFill>
              </a:rPr>
              <a:t>Lannemyr</a:t>
            </a:r>
            <a:r>
              <a:rPr lang="sv-SE" dirty="0">
                <a:solidFill>
                  <a:srgbClr val="FFFF00"/>
                </a:solidFill>
              </a:rPr>
              <a:t> P 15/14/13/12</a:t>
            </a:r>
          </a:p>
          <a:p>
            <a:r>
              <a:rPr lang="sv-SE" dirty="0">
                <a:solidFill>
                  <a:srgbClr val="FFFF00"/>
                </a:solidFill>
              </a:rPr>
              <a:t>Sebastian Persson F 16/15/14</a:t>
            </a:r>
          </a:p>
          <a:p>
            <a:r>
              <a:rPr lang="sv-SE" dirty="0">
                <a:solidFill>
                  <a:srgbClr val="FFFF00"/>
                </a:solidFill>
              </a:rPr>
              <a:t>Petter Henrysson P 16/17</a:t>
            </a:r>
          </a:p>
          <a:p>
            <a:r>
              <a:rPr lang="sv-SE" dirty="0">
                <a:solidFill>
                  <a:srgbClr val="FFFF00"/>
                </a:solidFill>
              </a:rPr>
              <a:t>Viktor </a:t>
            </a:r>
            <a:r>
              <a:rPr lang="sv-SE" dirty="0" err="1">
                <a:solidFill>
                  <a:srgbClr val="FFFF00"/>
                </a:solidFill>
              </a:rPr>
              <a:t>Lannemyr</a:t>
            </a:r>
            <a:r>
              <a:rPr lang="sv-SE" dirty="0">
                <a:solidFill>
                  <a:srgbClr val="FFFF00"/>
                </a:solidFill>
              </a:rPr>
              <a:t> P 16/17</a:t>
            </a:r>
          </a:p>
          <a:p>
            <a:r>
              <a:rPr lang="sv-SE" dirty="0">
                <a:solidFill>
                  <a:srgbClr val="FFFF00"/>
                </a:solidFill>
              </a:rPr>
              <a:t>Mikael Ingvarsson P 18/19</a:t>
            </a:r>
          </a:p>
          <a:p>
            <a:r>
              <a:rPr lang="sv-SE" dirty="0">
                <a:solidFill>
                  <a:srgbClr val="FFFF00"/>
                </a:solidFill>
              </a:rPr>
              <a:t>Marcus Hagelin P 18/19</a:t>
            </a:r>
          </a:p>
          <a:p>
            <a:r>
              <a:rPr lang="sv-SE" dirty="0">
                <a:solidFill>
                  <a:srgbClr val="FFFF00"/>
                </a:solidFill>
              </a:rPr>
              <a:t>Elin </a:t>
            </a:r>
            <a:r>
              <a:rPr lang="sv-SE" dirty="0" err="1">
                <a:solidFill>
                  <a:srgbClr val="FFFF00"/>
                </a:solidFill>
              </a:rPr>
              <a:t>Fäger</a:t>
            </a:r>
            <a:r>
              <a:rPr lang="sv-SE" dirty="0">
                <a:solidFill>
                  <a:srgbClr val="FFFF00"/>
                </a:solidFill>
              </a:rPr>
              <a:t> P 18/19</a:t>
            </a:r>
          </a:p>
          <a:p>
            <a:r>
              <a:rPr lang="sv-SE" dirty="0">
                <a:solidFill>
                  <a:srgbClr val="FFFF00"/>
                </a:solidFill>
              </a:rPr>
              <a:t>Fredrika Holm F 17/18/19</a:t>
            </a:r>
          </a:p>
          <a:p>
            <a:r>
              <a:rPr lang="sv-SE" dirty="0">
                <a:solidFill>
                  <a:srgbClr val="FFFF00"/>
                </a:solidFill>
              </a:rPr>
              <a:t>Lotta Bengtsson F 17/18/19</a:t>
            </a:r>
          </a:p>
          <a:p>
            <a:r>
              <a:rPr lang="sv-SE" dirty="0">
                <a:solidFill>
                  <a:srgbClr val="FFFF00"/>
                </a:solidFill>
              </a:rPr>
              <a:t>Sabina Lindblad F 17/18/19</a:t>
            </a:r>
          </a:p>
          <a:p>
            <a:pPr marL="0" indent="0">
              <a:buNone/>
            </a:pPr>
            <a:endParaRPr lang="sv-SE" dirty="0">
              <a:solidFill>
                <a:srgbClr val="FFFF00"/>
              </a:solidFill>
            </a:endParaRPr>
          </a:p>
        </p:txBody>
      </p:sp>
    </p:spTree>
    <p:extLst>
      <p:ext uri="{BB962C8B-B14F-4D97-AF65-F5344CB8AC3E}">
        <p14:creationId xmlns:p14="http://schemas.microsoft.com/office/powerpoint/2010/main" val="18417910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24219D67-235D-8E6C-114F-7F5A637F1615}"/>
              </a:ext>
            </a:extLst>
          </p:cNvPr>
          <p:cNvSpPr>
            <a:spLocks noGrp="1"/>
          </p:cNvSpPr>
          <p:nvPr>
            <p:ph type="title"/>
          </p:nvPr>
        </p:nvSpPr>
        <p:spPr>
          <a:xfrm>
            <a:off x="4773110" y="2390695"/>
            <a:ext cx="2645780" cy="1325563"/>
          </a:xfrm>
        </p:spPr>
        <p:txBody>
          <a:bodyPr/>
          <a:lstStyle/>
          <a:p>
            <a:r>
              <a:rPr lang="sv-SE" dirty="0">
                <a:solidFill>
                  <a:srgbClr val="FFFF00"/>
                </a:solidFill>
              </a:rPr>
              <a:t>Frågor?</a:t>
            </a:r>
          </a:p>
        </p:txBody>
      </p:sp>
    </p:spTree>
    <p:extLst>
      <p:ext uri="{BB962C8B-B14F-4D97-AF65-F5344CB8AC3E}">
        <p14:creationId xmlns:p14="http://schemas.microsoft.com/office/powerpoint/2010/main" val="19444853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410CB3-2564-CAC1-0E92-645941711FE7}"/>
              </a:ext>
            </a:extLst>
          </p:cNvPr>
          <p:cNvSpPr>
            <a:spLocks noGrp="1"/>
          </p:cNvSpPr>
          <p:nvPr>
            <p:ph type="title"/>
          </p:nvPr>
        </p:nvSpPr>
        <p:spPr>
          <a:xfrm>
            <a:off x="838200" y="2651125"/>
            <a:ext cx="10515600" cy="1325563"/>
          </a:xfrm>
        </p:spPr>
        <p:txBody>
          <a:bodyPr>
            <a:normAutofit/>
          </a:bodyPr>
          <a:lstStyle/>
          <a:p>
            <a:pPr algn="ctr"/>
            <a:r>
              <a:rPr lang="sv-SE" dirty="0">
                <a:solidFill>
                  <a:srgbClr val="FFFF00"/>
                </a:solidFill>
              </a:rPr>
              <a:t>STORT TACK FÖR ALL TID OCH ENGAGEMANG Ni BIDRAR MED TILL DENNA FÖRENING! </a:t>
            </a:r>
          </a:p>
        </p:txBody>
      </p:sp>
    </p:spTree>
    <p:extLst>
      <p:ext uri="{BB962C8B-B14F-4D97-AF65-F5344CB8AC3E}">
        <p14:creationId xmlns:p14="http://schemas.microsoft.com/office/powerpoint/2010/main" val="17939347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17692B-FE16-1DE2-E4EE-E7BC51B19C8B}"/>
              </a:ext>
            </a:extLst>
          </p:cNvPr>
          <p:cNvSpPr>
            <a:spLocks noGrp="1"/>
          </p:cNvSpPr>
          <p:nvPr>
            <p:ph type="title"/>
          </p:nvPr>
        </p:nvSpPr>
        <p:spPr/>
        <p:txBody>
          <a:bodyPr/>
          <a:lstStyle/>
          <a:p>
            <a:r>
              <a:rPr lang="sv-SE" dirty="0"/>
              <a:t>Att göra inför:  </a:t>
            </a:r>
          </a:p>
        </p:txBody>
      </p:sp>
      <p:sp>
        <p:nvSpPr>
          <p:cNvPr id="3" name="Platshållare för innehåll 2">
            <a:extLst>
              <a:ext uri="{FF2B5EF4-FFF2-40B4-BE49-F238E27FC236}">
                <a16:creationId xmlns:a16="http://schemas.microsoft.com/office/drawing/2014/main" id="{4948DBDF-E36A-9B18-B691-E2C224E8DA74}"/>
              </a:ext>
            </a:extLst>
          </p:cNvPr>
          <p:cNvSpPr>
            <a:spLocks noGrp="1"/>
          </p:cNvSpPr>
          <p:nvPr>
            <p:ph idx="1"/>
          </p:nvPr>
        </p:nvSpPr>
        <p:spPr/>
        <p:txBody>
          <a:bodyPr>
            <a:normAutofit fontScale="92500" lnSpcReduction="20000"/>
          </a:bodyPr>
          <a:lstStyle/>
          <a:p>
            <a:r>
              <a:rPr lang="sv-SE" dirty="0">
                <a:solidFill>
                  <a:schemeClr val="accent6"/>
                </a:solidFill>
              </a:rPr>
              <a:t>Medaljer – klart </a:t>
            </a:r>
          </a:p>
          <a:p>
            <a:r>
              <a:rPr lang="sv-SE" dirty="0">
                <a:solidFill>
                  <a:schemeClr val="accent4"/>
                </a:solidFill>
              </a:rPr>
              <a:t>Diplom – Skriva namn</a:t>
            </a:r>
          </a:p>
          <a:p>
            <a:r>
              <a:rPr lang="sv-SE" dirty="0">
                <a:solidFill>
                  <a:srgbClr val="C00000"/>
                </a:solidFill>
              </a:rPr>
              <a:t>Lagskyltar - ? </a:t>
            </a:r>
          </a:p>
          <a:p>
            <a:r>
              <a:rPr lang="sv-SE" dirty="0">
                <a:solidFill>
                  <a:schemeClr val="accent6"/>
                </a:solidFill>
              </a:rPr>
              <a:t>Blommor till Jimmy och (Magnus) – Petter Fixar, ej Magnus denna dag. Ca 200 kr Tackkort! </a:t>
            </a:r>
          </a:p>
          <a:p>
            <a:pPr marL="0" indent="0">
              <a:buNone/>
            </a:pPr>
            <a:r>
              <a:rPr lang="sv-SE" dirty="0"/>
              <a:t>Stort Tack för alla dina timmar, din insats och ditt engagemang i Fagersanna IF:s förening. </a:t>
            </a:r>
          </a:p>
          <a:p>
            <a:r>
              <a:rPr lang="sv-SE" dirty="0">
                <a:solidFill>
                  <a:schemeClr val="accent6"/>
                </a:solidFill>
              </a:rPr>
              <a:t>Pris till laget som vinner – Välja godispåse eller chipspåse i kiosken. </a:t>
            </a:r>
          </a:p>
          <a:p>
            <a:r>
              <a:rPr lang="sv-SE" dirty="0">
                <a:solidFill>
                  <a:schemeClr val="accent6"/>
                </a:solidFill>
              </a:rPr>
              <a:t>Godispåse till alla barnen</a:t>
            </a:r>
          </a:p>
          <a:p>
            <a:r>
              <a:rPr lang="sv-SE" dirty="0">
                <a:solidFill>
                  <a:schemeClr val="accent6"/>
                </a:solidFill>
              </a:rPr>
              <a:t>Musik under dagen – Viktor ?  </a:t>
            </a:r>
          </a:p>
          <a:p>
            <a:r>
              <a:rPr lang="sv-SE" dirty="0"/>
              <a:t>Ladda högtalare </a:t>
            </a:r>
          </a:p>
          <a:p>
            <a:pPr marL="0" indent="0">
              <a:buNone/>
            </a:pPr>
            <a:endParaRPr lang="sv-SE" dirty="0">
              <a:solidFill>
                <a:schemeClr val="accent6"/>
              </a:solidFill>
            </a:endParaRPr>
          </a:p>
          <a:p>
            <a:endParaRPr lang="sv-SE" dirty="0"/>
          </a:p>
          <a:p>
            <a:endParaRPr lang="sv-SE" dirty="0"/>
          </a:p>
          <a:p>
            <a:endParaRPr lang="sv-SE" dirty="0"/>
          </a:p>
        </p:txBody>
      </p:sp>
    </p:spTree>
    <p:extLst>
      <p:ext uri="{BB962C8B-B14F-4D97-AF65-F5344CB8AC3E}">
        <p14:creationId xmlns:p14="http://schemas.microsoft.com/office/powerpoint/2010/main" val="2003583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FCE99EA-CEC4-3FD7-5551-FF604C70B0BF}"/>
              </a:ext>
            </a:extLst>
          </p:cNvPr>
          <p:cNvSpPr>
            <a:spLocks noGrp="1"/>
          </p:cNvSpPr>
          <p:nvPr>
            <p:ph type="title"/>
          </p:nvPr>
        </p:nvSpPr>
        <p:spPr/>
        <p:txBody>
          <a:bodyPr/>
          <a:lstStyle/>
          <a:p>
            <a:r>
              <a:rPr lang="sv-SE" dirty="0"/>
              <a:t>Schema för dagen </a:t>
            </a:r>
          </a:p>
        </p:txBody>
      </p:sp>
      <p:sp>
        <p:nvSpPr>
          <p:cNvPr id="3" name="Platshållare för innehåll 2">
            <a:extLst>
              <a:ext uri="{FF2B5EF4-FFF2-40B4-BE49-F238E27FC236}">
                <a16:creationId xmlns:a16="http://schemas.microsoft.com/office/drawing/2014/main" id="{65ED3E04-13FF-5420-CE71-2AC36F6F30AD}"/>
              </a:ext>
            </a:extLst>
          </p:cNvPr>
          <p:cNvSpPr>
            <a:spLocks noGrp="1"/>
          </p:cNvSpPr>
          <p:nvPr>
            <p:ph idx="1"/>
          </p:nvPr>
        </p:nvSpPr>
        <p:spPr/>
        <p:txBody>
          <a:bodyPr>
            <a:normAutofit fontScale="85000" lnSpcReduction="20000"/>
          </a:bodyPr>
          <a:lstStyle/>
          <a:p>
            <a:r>
              <a:rPr lang="sv-SE" dirty="0"/>
              <a:t>Hälsa alla välkomna, alla samlas på A-planen, Sabina hälsar välkomna på trappen. HÖGTALARNA. Laddade ? </a:t>
            </a:r>
          </a:p>
          <a:p>
            <a:pPr marL="0" indent="0">
              <a:buNone/>
            </a:pPr>
            <a:r>
              <a:rPr lang="sv-SE" dirty="0"/>
              <a:t>- Går igenom dagen</a:t>
            </a:r>
          </a:p>
          <a:p>
            <a:r>
              <a:rPr lang="sv-SE" dirty="0"/>
              <a:t>Samla era lag Lagvis – Hitta på ett lagnamn. </a:t>
            </a:r>
          </a:p>
          <a:p>
            <a:r>
              <a:rPr lang="sv-SE" dirty="0"/>
              <a:t>Barnen kör 5 kamp, ledarna i laget styr. </a:t>
            </a:r>
          </a:p>
          <a:p>
            <a:r>
              <a:rPr lang="sv-SE" dirty="0"/>
              <a:t>Sabina tar in föräldrarna för ett föräldramöte i klubbstugan? Vid gungorna? Beroende på väder. </a:t>
            </a:r>
          </a:p>
          <a:p>
            <a:r>
              <a:rPr lang="sv-SE" dirty="0"/>
              <a:t>Avslutning genom Prisutdelning på A-planen, delar ut medaljer lagvis, träningspris och godispåse? </a:t>
            </a:r>
          </a:p>
          <a:p>
            <a:pPr marL="0" indent="0">
              <a:buNone/>
            </a:pPr>
            <a:r>
              <a:rPr lang="sv-SE" dirty="0"/>
              <a:t>Avtackar Jimmy och sist Priser till de som vann 5 kampen. Chips / Godispåse</a:t>
            </a:r>
          </a:p>
          <a:p>
            <a:r>
              <a:rPr lang="sv-SE" dirty="0"/>
              <a:t>Hej då för säsongen 2024!</a:t>
            </a:r>
          </a:p>
          <a:p>
            <a:r>
              <a:rPr lang="sv-SE" dirty="0"/>
              <a:t>Lagvis ”Föräldramöte” – Barnen leker. </a:t>
            </a:r>
          </a:p>
          <a:p>
            <a:endParaRPr lang="sv-SE" dirty="0"/>
          </a:p>
        </p:txBody>
      </p:sp>
    </p:spTree>
    <p:extLst>
      <p:ext uri="{BB962C8B-B14F-4D97-AF65-F5344CB8AC3E}">
        <p14:creationId xmlns:p14="http://schemas.microsoft.com/office/powerpoint/2010/main" val="36475208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72547E-AE80-EF2D-31A3-819F78C2776A}"/>
              </a:ext>
            </a:extLst>
          </p:cNvPr>
          <p:cNvSpPr>
            <a:spLocks noGrp="1"/>
          </p:cNvSpPr>
          <p:nvPr>
            <p:ph type="title"/>
          </p:nvPr>
        </p:nvSpPr>
        <p:spPr/>
        <p:txBody>
          <a:bodyPr/>
          <a:lstStyle/>
          <a:p>
            <a:r>
              <a:rPr lang="sv-SE" dirty="0"/>
              <a:t>5 Kamp </a:t>
            </a:r>
          </a:p>
        </p:txBody>
      </p:sp>
      <p:sp>
        <p:nvSpPr>
          <p:cNvPr id="3" name="Platshållare för innehåll 2">
            <a:extLst>
              <a:ext uri="{FF2B5EF4-FFF2-40B4-BE49-F238E27FC236}">
                <a16:creationId xmlns:a16="http://schemas.microsoft.com/office/drawing/2014/main" id="{BD41CC37-9C7F-D46F-EEB6-0D7CA60D9D23}"/>
              </a:ext>
            </a:extLst>
          </p:cNvPr>
          <p:cNvSpPr>
            <a:spLocks noGrp="1"/>
          </p:cNvSpPr>
          <p:nvPr>
            <p:ph idx="1"/>
          </p:nvPr>
        </p:nvSpPr>
        <p:spPr/>
        <p:txBody>
          <a:bodyPr>
            <a:normAutofit fontScale="92500" lnSpcReduction="10000"/>
          </a:bodyPr>
          <a:lstStyle/>
          <a:p>
            <a:r>
              <a:rPr lang="sv-SE" dirty="0"/>
              <a:t>Kasta ärtpåsar i något ? Midsommarkaninen, 1 ärtpåse var på led, 5 min – Hämta ärtpåsar- Ta med hem på onsdag!!</a:t>
            </a:r>
          </a:p>
          <a:p>
            <a:r>
              <a:rPr lang="sv-SE" dirty="0"/>
              <a:t>Fotbollsshuffle – 1 boll var, hopprep för linjer eller kritat av </a:t>
            </a:r>
            <a:r>
              <a:rPr lang="sv-SE" dirty="0" err="1"/>
              <a:t>kent</a:t>
            </a:r>
            <a:r>
              <a:rPr lang="sv-SE" dirty="0"/>
              <a:t> ? Finns det redan linjer vi kan använda ? 5-Manna plan ? </a:t>
            </a:r>
          </a:p>
          <a:p>
            <a:r>
              <a:rPr lang="sv-SE" dirty="0"/>
              <a:t>Tennisbollshämtning, hur många tennis bollar på 5 antal minuter ? </a:t>
            </a:r>
          </a:p>
          <a:p>
            <a:r>
              <a:rPr lang="sv-SE" dirty="0"/>
              <a:t>Prickskytte – 1 boll var, </a:t>
            </a:r>
            <a:r>
              <a:rPr lang="sv-SE" dirty="0" err="1"/>
              <a:t>rockringar</a:t>
            </a:r>
            <a:r>
              <a:rPr lang="sv-SE" dirty="0"/>
              <a:t> i målen, konor. </a:t>
            </a:r>
          </a:p>
          <a:p>
            <a:r>
              <a:rPr lang="sv-SE" dirty="0"/>
              <a:t>Irländsk julafton – 1 gång var – tid, Snurra runt någon sorts stång ? </a:t>
            </a:r>
          </a:p>
          <a:p>
            <a:r>
              <a:rPr lang="sv-SE" dirty="0"/>
              <a:t>Glass </a:t>
            </a:r>
          </a:p>
          <a:p>
            <a:endParaRPr lang="sv-SE" dirty="0"/>
          </a:p>
          <a:p>
            <a:r>
              <a:rPr lang="sv-SE" dirty="0"/>
              <a:t>Ta med hopprep. </a:t>
            </a:r>
          </a:p>
          <a:p>
            <a:endParaRPr lang="sv-SE" dirty="0"/>
          </a:p>
        </p:txBody>
      </p:sp>
    </p:spTree>
    <p:extLst>
      <p:ext uri="{BB962C8B-B14F-4D97-AF65-F5344CB8AC3E}">
        <p14:creationId xmlns:p14="http://schemas.microsoft.com/office/powerpoint/2010/main" val="2668235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239783-5E0E-1AE2-7530-272D542AAE8E}"/>
              </a:ext>
            </a:extLst>
          </p:cNvPr>
          <p:cNvSpPr>
            <a:spLocks noGrp="1"/>
          </p:cNvSpPr>
          <p:nvPr>
            <p:ph type="title"/>
          </p:nvPr>
        </p:nvSpPr>
        <p:spPr/>
        <p:txBody>
          <a:bodyPr/>
          <a:lstStyle/>
          <a:p>
            <a:r>
              <a:rPr lang="sv-SE" b="1" dirty="0">
                <a:solidFill>
                  <a:srgbClr val="FFFF00"/>
                </a:solidFill>
              </a:rPr>
              <a:t>GULA TRÅDEN – Vår föreningshandbok  </a:t>
            </a:r>
          </a:p>
        </p:txBody>
      </p:sp>
      <p:sp>
        <p:nvSpPr>
          <p:cNvPr id="3" name="Platshållare för innehåll 2">
            <a:extLst>
              <a:ext uri="{FF2B5EF4-FFF2-40B4-BE49-F238E27FC236}">
                <a16:creationId xmlns:a16="http://schemas.microsoft.com/office/drawing/2014/main" id="{214B271D-5EEB-6B8B-03D9-CF0A7FB02194}"/>
              </a:ext>
            </a:extLst>
          </p:cNvPr>
          <p:cNvSpPr>
            <a:spLocks noGrp="1"/>
          </p:cNvSpPr>
          <p:nvPr>
            <p:ph idx="1"/>
          </p:nvPr>
        </p:nvSpPr>
        <p:spPr/>
        <p:txBody>
          <a:bodyPr>
            <a:normAutofit/>
          </a:bodyPr>
          <a:lstStyle/>
          <a:p>
            <a:pPr marL="0" indent="0">
              <a:buNone/>
            </a:pPr>
            <a:r>
              <a:rPr lang="sv-SE" dirty="0">
                <a:solidFill>
                  <a:srgbClr val="FFFF00"/>
                </a:solidFill>
              </a:rPr>
              <a:t>Fagersanna IF bör vara det självklara valet för alla barn och ungdomar boendes i och runt </a:t>
            </a:r>
            <a:r>
              <a:rPr lang="sv-SE" dirty="0" err="1">
                <a:solidFill>
                  <a:srgbClr val="FFFF00"/>
                </a:solidFill>
              </a:rPr>
              <a:t>Örlen</a:t>
            </a:r>
            <a:r>
              <a:rPr lang="sv-SE" dirty="0">
                <a:solidFill>
                  <a:srgbClr val="FFFF00"/>
                </a:solidFill>
              </a:rPr>
              <a:t> som vill träna och spela fotboll. Barn och ungdomar från andra delar hälsas naturligtvis också hjärtligt välkomna.</a:t>
            </a:r>
          </a:p>
          <a:p>
            <a:pPr marL="0" indent="0">
              <a:buNone/>
            </a:pPr>
            <a:endParaRPr lang="sv-SE" dirty="0">
              <a:solidFill>
                <a:srgbClr val="FFFF00"/>
              </a:solidFill>
            </a:endParaRPr>
          </a:p>
          <a:p>
            <a:pPr marL="0" indent="0">
              <a:buNone/>
            </a:pPr>
            <a:r>
              <a:rPr lang="sv-SE" dirty="0">
                <a:solidFill>
                  <a:srgbClr val="FFFF00"/>
                </a:solidFill>
              </a:rPr>
              <a:t>Vår förening ingår i Svenska fotbollsförbundet (SvFF) och således vill vi driva vår förening i enlighet med den värdegrund som gäller för barn- och ungdomsfotboll.</a:t>
            </a:r>
          </a:p>
          <a:p>
            <a:pPr marL="0" indent="0">
              <a:buNone/>
            </a:pPr>
            <a:endParaRPr lang="sv-SE" dirty="0">
              <a:solidFill>
                <a:srgbClr val="FFFF00"/>
              </a:solidFill>
            </a:endParaRPr>
          </a:p>
          <a:p>
            <a:pPr marL="0" indent="0">
              <a:buNone/>
            </a:pPr>
            <a:r>
              <a:rPr lang="sv-SE" dirty="0">
                <a:solidFill>
                  <a:srgbClr val="FFFF00"/>
                </a:solidFill>
              </a:rPr>
              <a:t>Hela Gula tråden finns på laget.se under dokument om man vill läsa. </a:t>
            </a:r>
          </a:p>
          <a:p>
            <a:pPr marL="0" indent="0">
              <a:buNone/>
            </a:pPr>
            <a:endParaRPr lang="sv-SE" dirty="0">
              <a:solidFill>
                <a:srgbClr val="FFFF00"/>
              </a:solidFill>
            </a:endParaRPr>
          </a:p>
        </p:txBody>
      </p:sp>
    </p:spTree>
    <p:extLst>
      <p:ext uri="{BB962C8B-B14F-4D97-AF65-F5344CB8AC3E}">
        <p14:creationId xmlns:p14="http://schemas.microsoft.com/office/powerpoint/2010/main" val="3814166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63C54A-A6AA-723A-7416-A9ABAF82F722}"/>
              </a:ext>
            </a:extLst>
          </p:cNvPr>
          <p:cNvSpPr>
            <a:spLocks noGrp="1"/>
          </p:cNvSpPr>
          <p:nvPr>
            <p:ph type="title"/>
          </p:nvPr>
        </p:nvSpPr>
        <p:spPr/>
        <p:txBody>
          <a:bodyPr/>
          <a:lstStyle/>
          <a:p>
            <a:r>
              <a:rPr lang="sv-SE" b="1" dirty="0">
                <a:solidFill>
                  <a:srgbClr val="FFFF00"/>
                </a:solidFill>
              </a:rPr>
              <a:t>FAGERSANNA IF:S VÄRDEGRUNDER</a:t>
            </a:r>
          </a:p>
        </p:txBody>
      </p:sp>
      <p:sp>
        <p:nvSpPr>
          <p:cNvPr id="3" name="Platshållare för innehåll 2">
            <a:extLst>
              <a:ext uri="{FF2B5EF4-FFF2-40B4-BE49-F238E27FC236}">
                <a16:creationId xmlns:a16="http://schemas.microsoft.com/office/drawing/2014/main" id="{FB5610CB-4A7F-F44B-CE6E-78B0C9FC48F8}"/>
              </a:ext>
            </a:extLst>
          </p:cNvPr>
          <p:cNvSpPr>
            <a:spLocks noGrp="1"/>
          </p:cNvSpPr>
          <p:nvPr>
            <p:ph idx="1"/>
          </p:nvPr>
        </p:nvSpPr>
        <p:spPr/>
        <p:txBody>
          <a:bodyPr>
            <a:normAutofit fontScale="77500" lnSpcReduction="20000"/>
          </a:bodyPr>
          <a:lstStyle/>
          <a:p>
            <a:pPr marL="0" indent="0">
              <a:buNone/>
            </a:pPr>
            <a:r>
              <a:rPr lang="sv-SE" b="1" dirty="0">
                <a:solidFill>
                  <a:srgbClr val="FFFF00"/>
                </a:solidFill>
              </a:rPr>
              <a:t>Fotboll för alla</a:t>
            </a:r>
          </a:p>
          <a:p>
            <a:r>
              <a:rPr lang="sv-SE" dirty="0">
                <a:solidFill>
                  <a:srgbClr val="FFFF00"/>
                </a:solidFill>
              </a:rPr>
              <a:t>Vi bjuder in alla till FIF:s verksamhet. Fotboll är en inkluderande idrott där alla är välkomna.</a:t>
            </a:r>
          </a:p>
          <a:p>
            <a:r>
              <a:rPr lang="sv-SE" dirty="0">
                <a:solidFill>
                  <a:srgbClr val="FFFF00"/>
                </a:solidFill>
              </a:rPr>
              <a:t>Alla får vara med på lika villkor oavsett sin fotbollsmässiga utveckling.</a:t>
            </a:r>
          </a:p>
          <a:p>
            <a:pPr marL="0" indent="0">
              <a:buNone/>
            </a:pPr>
            <a:endParaRPr lang="sv-SE" dirty="0">
              <a:solidFill>
                <a:srgbClr val="FFFF00"/>
              </a:solidFill>
            </a:endParaRPr>
          </a:p>
          <a:p>
            <a:pPr marL="0" indent="0">
              <a:buNone/>
            </a:pPr>
            <a:r>
              <a:rPr lang="sv-SE" b="1" dirty="0">
                <a:solidFill>
                  <a:srgbClr val="FFFF00"/>
                </a:solidFill>
              </a:rPr>
              <a:t>Barn och ungdomars villkor</a:t>
            </a:r>
          </a:p>
          <a:p>
            <a:r>
              <a:rPr lang="sv-SE" dirty="0">
                <a:solidFill>
                  <a:srgbClr val="FFFF00"/>
                </a:solidFill>
              </a:rPr>
              <a:t>Alla ska få möjlighet att bli sedda, uppleva en trygg miljö, få vara med och påverka och delta på sina villkor. Vid planering av verksamheten ska stor hänsyn tas till barnets psykiska, fysiska och sociala utveckling.</a:t>
            </a:r>
          </a:p>
          <a:p>
            <a:r>
              <a:rPr lang="sv-SE" dirty="0">
                <a:solidFill>
                  <a:srgbClr val="FFFF00"/>
                </a:solidFill>
              </a:rPr>
              <a:t>Vi avgör inte i tidig ålder vem som kommer att bli en bra fotbollsspelare. Alla har rätt till att få samma möjlighet att utvecklas.</a:t>
            </a:r>
          </a:p>
          <a:p>
            <a:r>
              <a:rPr lang="sv-SE" dirty="0">
                <a:solidFill>
                  <a:srgbClr val="FFFF00"/>
                </a:solidFill>
              </a:rPr>
              <a:t>Vi bedriver en meningsfull fritidssysselsättning och skapar förutsättningar för fysisk, mental och social utveckling där alla ska ges möjlighet att växa som fotbollsspelare och individer samt utvecklas i grupp.</a:t>
            </a:r>
          </a:p>
        </p:txBody>
      </p:sp>
    </p:spTree>
    <p:extLst>
      <p:ext uri="{BB962C8B-B14F-4D97-AF65-F5344CB8AC3E}">
        <p14:creationId xmlns:p14="http://schemas.microsoft.com/office/powerpoint/2010/main" val="1697169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33C1DF-17D8-713F-971C-9CBF507E555D}"/>
              </a:ext>
            </a:extLst>
          </p:cNvPr>
          <p:cNvSpPr>
            <a:spLocks noGrp="1"/>
          </p:cNvSpPr>
          <p:nvPr>
            <p:ph type="title"/>
          </p:nvPr>
        </p:nvSpPr>
        <p:spPr/>
        <p:txBody>
          <a:bodyPr/>
          <a:lstStyle/>
          <a:p>
            <a:r>
              <a:rPr lang="sv-SE" b="1" dirty="0">
                <a:solidFill>
                  <a:srgbClr val="FFFF00"/>
                </a:solidFill>
              </a:rPr>
              <a:t>FORTS. VÄRDEGRUNDER</a:t>
            </a:r>
          </a:p>
        </p:txBody>
      </p:sp>
      <p:sp>
        <p:nvSpPr>
          <p:cNvPr id="3" name="Platshållare för innehåll 2">
            <a:extLst>
              <a:ext uri="{FF2B5EF4-FFF2-40B4-BE49-F238E27FC236}">
                <a16:creationId xmlns:a16="http://schemas.microsoft.com/office/drawing/2014/main" id="{91DEDC6E-0592-76FB-DA4A-77CC9A0FDCB0}"/>
              </a:ext>
            </a:extLst>
          </p:cNvPr>
          <p:cNvSpPr>
            <a:spLocks noGrp="1"/>
          </p:cNvSpPr>
          <p:nvPr>
            <p:ph idx="1"/>
          </p:nvPr>
        </p:nvSpPr>
        <p:spPr/>
        <p:txBody>
          <a:bodyPr>
            <a:noAutofit/>
          </a:bodyPr>
          <a:lstStyle/>
          <a:p>
            <a:pPr marL="0" indent="0">
              <a:buNone/>
            </a:pPr>
            <a:r>
              <a:rPr lang="sv-SE" sz="2200" b="1" dirty="0">
                <a:solidFill>
                  <a:srgbClr val="FFFF00"/>
                </a:solidFill>
              </a:rPr>
              <a:t>Fokus på glädje, ansträngning och lärande</a:t>
            </a:r>
          </a:p>
          <a:p>
            <a:r>
              <a:rPr lang="sv-SE" sz="2200" dirty="0">
                <a:solidFill>
                  <a:srgbClr val="FFFF00"/>
                </a:solidFill>
              </a:rPr>
              <a:t>Vi låter alla spelare i samma utsträckning, 6–12 år, få spela match, börja på planen vid matchstart, vara lagkapten och spela på olika positioner.</a:t>
            </a:r>
          </a:p>
          <a:p>
            <a:r>
              <a:rPr lang="sv-SE" sz="2200" dirty="0">
                <a:solidFill>
                  <a:srgbClr val="FFFF00"/>
                </a:solidFill>
              </a:rPr>
              <a:t>Vi jobbar för att vinna matcher, men inte på bekostnad av olika individers utveckling. Matchen ses som en träningsmöjlighet att utvecklas långsiktigt.</a:t>
            </a:r>
          </a:p>
          <a:p>
            <a:r>
              <a:rPr lang="sv-SE" sz="2200" dirty="0">
                <a:solidFill>
                  <a:srgbClr val="FFFF00"/>
                </a:solidFill>
              </a:rPr>
              <a:t>Vi har ingen permanent nivåindelning i våra barn- och ungdomslag, 6–15 år. Vi använder oss av nivåanpassning för att lyfta alla inom laget.</a:t>
            </a:r>
          </a:p>
          <a:p>
            <a:pPr marL="0" indent="0">
              <a:buNone/>
            </a:pPr>
            <a:endParaRPr lang="sv-SE" sz="2200" dirty="0">
              <a:solidFill>
                <a:srgbClr val="FFFF00"/>
              </a:solidFill>
            </a:endParaRPr>
          </a:p>
        </p:txBody>
      </p:sp>
    </p:spTree>
    <p:extLst>
      <p:ext uri="{BB962C8B-B14F-4D97-AF65-F5344CB8AC3E}">
        <p14:creationId xmlns:p14="http://schemas.microsoft.com/office/powerpoint/2010/main" val="912892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004FEBE-5078-FC7E-548B-1BD80148B24F}"/>
              </a:ext>
            </a:extLst>
          </p:cNvPr>
          <p:cNvSpPr>
            <a:spLocks noGrp="1"/>
          </p:cNvSpPr>
          <p:nvPr>
            <p:ph type="title"/>
          </p:nvPr>
        </p:nvSpPr>
        <p:spPr/>
        <p:txBody>
          <a:bodyPr/>
          <a:lstStyle/>
          <a:p>
            <a:r>
              <a:rPr lang="sv-SE" b="1" dirty="0">
                <a:solidFill>
                  <a:srgbClr val="FFFF00"/>
                </a:solidFill>
              </a:rPr>
              <a:t>FORTS. VÄRDEGRUNDER</a:t>
            </a:r>
          </a:p>
        </p:txBody>
      </p:sp>
      <p:sp>
        <p:nvSpPr>
          <p:cNvPr id="3" name="Platshållare för innehåll 2">
            <a:extLst>
              <a:ext uri="{FF2B5EF4-FFF2-40B4-BE49-F238E27FC236}">
                <a16:creationId xmlns:a16="http://schemas.microsoft.com/office/drawing/2014/main" id="{77E2EE4E-A03F-FD9C-A818-DC9B1D6C6100}"/>
              </a:ext>
            </a:extLst>
          </p:cNvPr>
          <p:cNvSpPr>
            <a:spLocks noGrp="1"/>
          </p:cNvSpPr>
          <p:nvPr>
            <p:ph idx="1"/>
          </p:nvPr>
        </p:nvSpPr>
        <p:spPr/>
        <p:txBody>
          <a:bodyPr>
            <a:normAutofit/>
          </a:bodyPr>
          <a:lstStyle/>
          <a:p>
            <a:pPr marL="0" indent="0">
              <a:buNone/>
            </a:pPr>
            <a:endParaRPr lang="sv-SE" sz="2800" dirty="0">
              <a:solidFill>
                <a:srgbClr val="FFFF00"/>
              </a:solidFill>
            </a:endParaRPr>
          </a:p>
          <a:p>
            <a:pPr marL="0" indent="0">
              <a:buNone/>
            </a:pPr>
            <a:r>
              <a:rPr lang="sv-SE" sz="2800" b="1" dirty="0">
                <a:solidFill>
                  <a:srgbClr val="FFFF00"/>
                </a:solidFill>
              </a:rPr>
              <a:t>Fair Play</a:t>
            </a:r>
          </a:p>
          <a:p>
            <a:r>
              <a:rPr lang="sv-SE" sz="2800" dirty="0">
                <a:solidFill>
                  <a:srgbClr val="FFFF00"/>
                </a:solidFill>
              </a:rPr>
              <a:t>Vi agerar respektfullt mot varandra och har noll tolerans mot kränkningar och mobbning. </a:t>
            </a:r>
          </a:p>
          <a:p>
            <a:r>
              <a:rPr lang="sv-SE" sz="2800" dirty="0">
                <a:solidFill>
                  <a:srgbClr val="FFFF00"/>
                </a:solidFill>
              </a:rPr>
              <a:t>Vi tar avstånd från negativa kommentarer och gester på planen. Istället fokuserar vi på att uppmuntra varandra.</a:t>
            </a:r>
          </a:p>
          <a:p>
            <a:r>
              <a:rPr lang="sv-SE" sz="2800" dirty="0">
                <a:solidFill>
                  <a:srgbClr val="FFFF00"/>
                </a:solidFill>
              </a:rPr>
              <a:t>Vi visar respekt och låter alla ta plats, genom att se och höra varandra.</a:t>
            </a:r>
          </a:p>
          <a:p>
            <a:r>
              <a:rPr lang="sv-SE" sz="2800" dirty="0">
                <a:solidFill>
                  <a:srgbClr val="FFFF00"/>
                </a:solidFill>
              </a:rPr>
              <a:t>En positiv anda och tillåtande klimat ger utrymme för att lyckas.</a:t>
            </a:r>
          </a:p>
          <a:p>
            <a:pPr marL="0" indent="0">
              <a:buNone/>
            </a:pPr>
            <a:endParaRPr lang="sv-SE" dirty="0"/>
          </a:p>
        </p:txBody>
      </p:sp>
    </p:spTree>
    <p:extLst>
      <p:ext uri="{BB962C8B-B14F-4D97-AF65-F5344CB8AC3E}">
        <p14:creationId xmlns:p14="http://schemas.microsoft.com/office/powerpoint/2010/main" val="2894144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04A85C-6C67-8A45-F7D6-D20394079F98}"/>
              </a:ext>
            </a:extLst>
          </p:cNvPr>
          <p:cNvSpPr>
            <a:spLocks noGrp="1"/>
          </p:cNvSpPr>
          <p:nvPr>
            <p:ph type="title"/>
          </p:nvPr>
        </p:nvSpPr>
        <p:spPr/>
        <p:txBody>
          <a:bodyPr/>
          <a:lstStyle/>
          <a:p>
            <a:r>
              <a:rPr lang="sv-SE" b="1" dirty="0">
                <a:solidFill>
                  <a:srgbClr val="FFFF00"/>
                </a:solidFill>
              </a:rPr>
              <a:t>FORTS. VÄRDEGRUND</a:t>
            </a:r>
          </a:p>
        </p:txBody>
      </p:sp>
      <p:sp>
        <p:nvSpPr>
          <p:cNvPr id="3" name="Platshållare för innehåll 2">
            <a:extLst>
              <a:ext uri="{FF2B5EF4-FFF2-40B4-BE49-F238E27FC236}">
                <a16:creationId xmlns:a16="http://schemas.microsoft.com/office/drawing/2014/main" id="{42ED6485-7624-ECD5-DA38-547716875F6B}"/>
              </a:ext>
            </a:extLst>
          </p:cNvPr>
          <p:cNvSpPr>
            <a:spLocks noGrp="1"/>
          </p:cNvSpPr>
          <p:nvPr>
            <p:ph idx="1"/>
          </p:nvPr>
        </p:nvSpPr>
        <p:spPr/>
        <p:txBody>
          <a:bodyPr>
            <a:normAutofit/>
          </a:bodyPr>
          <a:lstStyle/>
          <a:p>
            <a:pPr marL="0" indent="0">
              <a:buNone/>
            </a:pPr>
            <a:r>
              <a:rPr lang="sv-SE" b="1" dirty="0">
                <a:solidFill>
                  <a:srgbClr val="FFFF00"/>
                </a:solidFill>
              </a:rPr>
              <a:t>Viktigt att alla (spelare, ledare, föräldrar) gör sitt allra bästa för att alla ska trivas och ha kul i laget! </a:t>
            </a:r>
          </a:p>
          <a:p>
            <a:pPr marL="0" indent="0">
              <a:buNone/>
            </a:pPr>
            <a:r>
              <a:rPr lang="sv-SE" dirty="0">
                <a:solidFill>
                  <a:srgbClr val="FFFF00"/>
                </a:solidFill>
              </a:rPr>
              <a:t>• Har ni funderingar eller tankar, ta upp det med ledarna. </a:t>
            </a:r>
          </a:p>
          <a:p>
            <a:pPr marL="0" indent="0">
              <a:buNone/>
            </a:pPr>
            <a:r>
              <a:rPr lang="sv-SE" dirty="0">
                <a:solidFill>
                  <a:srgbClr val="FFFF00"/>
                </a:solidFill>
              </a:rPr>
              <a:t>• Finns det behov av att diskutera något mer djupgående, så kallar vi till ett gemensamt möte i laget.  </a:t>
            </a:r>
          </a:p>
          <a:p>
            <a:pPr marL="0" indent="0">
              <a:buNone/>
            </a:pPr>
            <a:r>
              <a:rPr lang="sv-SE" dirty="0">
                <a:solidFill>
                  <a:srgbClr val="FFFF00"/>
                </a:solidFill>
              </a:rPr>
              <a:t> </a:t>
            </a:r>
          </a:p>
          <a:p>
            <a:pPr marL="0" indent="0">
              <a:buNone/>
            </a:pPr>
            <a:r>
              <a:rPr lang="sv-SE" sz="4800" b="1" dirty="0">
                <a:solidFill>
                  <a:srgbClr val="FFFF00"/>
                </a:solidFill>
              </a:rPr>
              <a:t>Vi gör det här tillsammans!</a:t>
            </a:r>
          </a:p>
        </p:txBody>
      </p:sp>
    </p:spTree>
    <p:extLst>
      <p:ext uri="{BB962C8B-B14F-4D97-AF65-F5344CB8AC3E}">
        <p14:creationId xmlns:p14="http://schemas.microsoft.com/office/powerpoint/2010/main" val="2914952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359D3E-9575-9E34-5A50-0E1C49B0CD01}"/>
              </a:ext>
            </a:extLst>
          </p:cNvPr>
          <p:cNvSpPr>
            <a:spLocks noGrp="1"/>
          </p:cNvSpPr>
          <p:nvPr>
            <p:ph type="title"/>
          </p:nvPr>
        </p:nvSpPr>
        <p:spPr/>
        <p:txBody>
          <a:bodyPr/>
          <a:lstStyle/>
          <a:p>
            <a:r>
              <a:rPr lang="sv-SE" b="1" dirty="0">
                <a:solidFill>
                  <a:srgbClr val="FFFF00"/>
                </a:solidFill>
              </a:rPr>
              <a:t>EKONOMI</a:t>
            </a:r>
          </a:p>
        </p:txBody>
      </p:sp>
      <p:sp>
        <p:nvSpPr>
          <p:cNvPr id="3" name="Platshållare för innehåll 2">
            <a:extLst>
              <a:ext uri="{FF2B5EF4-FFF2-40B4-BE49-F238E27FC236}">
                <a16:creationId xmlns:a16="http://schemas.microsoft.com/office/drawing/2014/main" id="{D3782610-B477-CCE4-F0A0-74B4598B408C}"/>
              </a:ext>
            </a:extLst>
          </p:cNvPr>
          <p:cNvSpPr>
            <a:spLocks noGrp="1"/>
          </p:cNvSpPr>
          <p:nvPr>
            <p:ph idx="1"/>
          </p:nvPr>
        </p:nvSpPr>
        <p:spPr/>
        <p:txBody>
          <a:bodyPr>
            <a:normAutofit fontScale="77500" lnSpcReduction="20000"/>
          </a:bodyPr>
          <a:lstStyle/>
          <a:p>
            <a:pPr marL="0" indent="0">
              <a:buNone/>
            </a:pPr>
            <a:r>
              <a:rPr lang="sv-SE" dirty="0">
                <a:solidFill>
                  <a:srgbClr val="FFFF00"/>
                </a:solidFill>
              </a:rPr>
              <a:t>Tack vare allt ideellt arbete och engagemang från ledare, spelare och föräldrar kan vi bedriva vår verksamhet. Styrelsen ansvarar för de ekonomiska förutsättningarna och fotbollsutskottet ansvarar för att beslutad budget för verksamhetsgrenen är i balans.</a:t>
            </a:r>
          </a:p>
          <a:p>
            <a:pPr marL="0" indent="0">
              <a:buNone/>
            </a:pPr>
            <a:endParaRPr lang="sv-SE" dirty="0">
              <a:solidFill>
                <a:srgbClr val="FFFF00"/>
              </a:solidFill>
            </a:endParaRPr>
          </a:p>
          <a:p>
            <a:pPr marL="0" indent="0">
              <a:buNone/>
            </a:pPr>
            <a:r>
              <a:rPr lang="sv-SE" dirty="0">
                <a:solidFill>
                  <a:srgbClr val="FFFF00"/>
                </a:solidFill>
              </a:rPr>
              <a:t>Intäkter till verksamheten kommer dels via bidrag från: </a:t>
            </a:r>
          </a:p>
          <a:p>
            <a:pPr marL="0" indent="0">
              <a:buNone/>
            </a:pPr>
            <a:r>
              <a:rPr lang="sv-SE" dirty="0">
                <a:solidFill>
                  <a:srgbClr val="FFFF00"/>
                </a:solidFill>
              </a:rPr>
              <a:t>Tibro kommun, </a:t>
            </a:r>
          </a:p>
          <a:p>
            <a:pPr marL="0" indent="0">
              <a:buNone/>
            </a:pPr>
            <a:r>
              <a:rPr lang="sv-SE" dirty="0">
                <a:solidFill>
                  <a:srgbClr val="FFFF00"/>
                </a:solidFill>
              </a:rPr>
              <a:t>Riksidrottsförbundet, </a:t>
            </a:r>
          </a:p>
          <a:p>
            <a:pPr marL="0" indent="0">
              <a:buNone/>
            </a:pPr>
            <a:r>
              <a:rPr lang="sv-SE" dirty="0">
                <a:solidFill>
                  <a:srgbClr val="FFFF00"/>
                </a:solidFill>
              </a:rPr>
              <a:t>SISU </a:t>
            </a:r>
          </a:p>
          <a:p>
            <a:pPr marL="0" indent="0">
              <a:buNone/>
            </a:pPr>
            <a:r>
              <a:rPr lang="sv-SE" dirty="0">
                <a:solidFill>
                  <a:srgbClr val="FFFF00"/>
                </a:solidFill>
              </a:rPr>
              <a:t>men en stor del måste vi själva ta ansvar för genom medlem- och träningsavgifter, </a:t>
            </a:r>
          </a:p>
          <a:p>
            <a:pPr marL="0" indent="0">
              <a:buNone/>
            </a:pPr>
            <a:r>
              <a:rPr lang="sv-SE" dirty="0">
                <a:solidFill>
                  <a:srgbClr val="FFFF00"/>
                </a:solidFill>
              </a:rPr>
              <a:t>våra egna cuper </a:t>
            </a:r>
          </a:p>
          <a:p>
            <a:pPr marL="0" indent="0">
              <a:buNone/>
            </a:pPr>
            <a:r>
              <a:rPr lang="sv-SE" dirty="0">
                <a:solidFill>
                  <a:srgbClr val="FFFF00"/>
                </a:solidFill>
              </a:rPr>
              <a:t>sponsorer, </a:t>
            </a:r>
          </a:p>
          <a:p>
            <a:pPr marL="0" indent="0">
              <a:buNone/>
            </a:pPr>
            <a:r>
              <a:rPr lang="sv-SE" dirty="0">
                <a:solidFill>
                  <a:srgbClr val="FFFF00"/>
                </a:solidFill>
              </a:rPr>
              <a:t>intäkter från kioskförsäljning mm. </a:t>
            </a:r>
          </a:p>
        </p:txBody>
      </p:sp>
    </p:spTree>
    <p:extLst>
      <p:ext uri="{BB962C8B-B14F-4D97-AF65-F5344CB8AC3E}">
        <p14:creationId xmlns:p14="http://schemas.microsoft.com/office/powerpoint/2010/main" val="208368181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1877</TotalTime>
  <Words>2744</Words>
  <Application>Microsoft Office PowerPoint</Application>
  <PresentationFormat>Bredbild</PresentationFormat>
  <Paragraphs>255</Paragraphs>
  <Slides>34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34</vt:i4>
      </vt:variant>
    </vt:vector>
  </HeadingPairs>
  <TitlesOfParts>
    <vt:vector size="38" baseType="lpstr">
      <vt:lpstr>Arial</vt:lpstr>
      <vt:lpstr>Calibri</vt:lpstr>
      <vt:lpstr>Calibri Light</vt:lpstr>
      <vt:lpstr>Office-tema</vt:lpstr>
      <vt:lpstr>Föräldramöte Ungdom  Fagersanna IF</vt:lpstr>
      <vt:lpstr>AKTUELLA LAG I UNGDOMSSEKTIONEN -24</vt:lpstr>
      <vt:lpstr>VÅRA LEDARE I UNGDOMSSEKTIONEN -24</vt:lpstr>
      <vt:lpstr>GULA TRÅDEN – Vår föreningshandbok  </vt:lpstr>
      <vt:lpstr>FAGERSANNA IF:S VÄRDEGRUNDER</vt:lpstr>
      <vt:lpstr>FORTS. VÄRDEGRUNDER</vt:lpstr>
      <vt:lpstr>FORTS. VÄRDEGRUNDER</vt:lpstr>
      <vt:lpstr>FORTS. VÄRDEGRUND</vt:lpstr>
      <vt:lpstr>EKONOMI</vt:lpstr>
      <vt:lpstr>MEDLEMS- OCH TRÄNINGSAVGIFTER</vt:lpstr>
      <vt:lpstr>MEDLEMS- OCH TRÄNINGSAVGIFTER S-24</vt:lpstr>
      <vt:lpstr>SPONSORER</vt:lpstr>
      <vt:lpstr>ANSVAR SOM FÖRÄLDER</vt:lpstr>
      <vt:lpstr>FORTS. ANSVAR SOM FÖRÄLDER</vt:lpstr>
      <vt:lpstr>FORTS. ANSVAR SOM FÖRÄLDER</vt:lpstr>
      <vt:lpstr>FORTS. ANSVAR SOM FÖRÄLDER</vt:lpstr>
      <vt:lpstr>FORTS. ANSVAR SOM FÖRÄLDER</vt:lpstr>
      <vt:lpstr>NÄRVARORAPPORTERING</vt:lpstr>
      <vt:lpstr>KOMMUNIKATION  </vt:lpstr>
      <vt:lpstr>Laget.se</vt:lpstr>
      <vt:lpstr>Engagemang i föreningen</vt:lpstr>
      <vt:lpstr> Säsongen 2025</vt:lpstr>
      <vt:lpstr>FÖRSLAG INFÖR 2025</vt:lpstr>
      <vt:lpstr>LEDARE</vt:lpstr>
      <vt:lpstr>PowerPoint-presentation</vt:lpstr>
      <vt:lpstr>Arrangemang 2025</vt:lpstr>
      <vt:lpstr>Övrig info!</vt:lpstr>
      <vt:lpstr>Skador</vt:lpstr>
      <vt:lpstr>Avslutningsord!</vt:lpstr>
      <vt:lpstr>Frågor?</vt:lpstr>
      <vt:lpstr>STORT TACK FÖR ALL TID OCH ENGAGEMANG Ni BIDRAR MED TILL DENNA FÖRENING! </vt:lpstr>
      <vt:lpstr>Att göra inför:  </vt:lpstr>
      <vt:lpstr>Schema för dagen </vt:lpstr>
      <vt:lpstr>5 Kamp </vt:lpstr>
    </vt:vector>
  </TitlesOfParts>
  <Company>Lansforsakringar 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Ungdom  Fagersanna IF</dc:title>
  <dc:creator>Sabina Lindblad</dc:creator>
  <cp:lastModifiedBy>Sabina Lindblad</cp:lastModifiedBy>
  <cp:revision>12</cp:revision>
  <dcterms:created xsi:type="dcterms:W3CDTF">2024-09-20T09:34:08Z</dcterms:created>
  <dcterms:modified xsi:type="dcterms:W3CDTF">2024-09-30T07:41:52Z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a125809-f7f8-456f-9019-c72184f8814c_Enabled">
    <vt:lpwstr>true</vt:lpwstr>
  </property>
  <property fmtid="{D5CDD505-2E9C-101B-9397-08002B2CF9AE}" pid="3" name="MSIP_Label_5a125809-f7f8-456f-9019-c72184f8814c_SetDate">
    <vt:lpwstr>2024-09-20T09:56:28Z</vt:lpwstr>
  </property>
  <property fmtid="{D5CDD505-2E9C-101B-9397-08002B2CF9AE}" pid="4" name="MSIP_Label_5a125809-f7f8-456f-9019-c72184f8814c_Method">
    <vt:lpwstr>Privileged</vt:lpwstr>
  </property>
  <property fmtid="{D5CDD505-2E9C-101B-9397-08002B2CF9AE}" pid="5" name="MSIP_Label_5a125809-f7f8-456f-9019-c72184f8814c_Name">
    <vt:lpwstr>Publik</vt:lpwstr>
  </property>
  <property fmtid="{D5CDD505-2E9C-101B-9397-08002B2CF9AE}" pid="6" name="MSIP_Label_5a125809-f7f8-456f-9019-c72184f8814c_SiteId">
    <vt:lpwstr>1e4e7cc6-7b26-46be-915e-cd1c8633e92f</vt:lpwstr>
  </property>
  <property fmtid="{D5CDD505-2E9C-101B-9397-08002B2CF9AE}" pid="7" name="MSIP_Label_5a125809-f7f8-456f-9019-c72184f8814c_ActionId">
    <vt:lpwstr>a511d6d8-d75c-400e-8e89-bc3e634bb425</vt:lpwstr>
  </property>
  <property fmtid="{D5CDD505-2E9C-101B-9397-08002B2CF9AE}" pid="8" name="MSIP_Label_5a125809-f7f8-456f-9019-c72184f8814c_ContentBits">
    <vt:lpwstr>2</vt:lpwstr>
  </property>
  <property fmtid="{D5CDD505-2E9C-101B-9397-08002B2CF9AE}" pid="9" name="ClassificationContentMarkingFooterLocations">
    <vt:lpwstr>Office-tema:8</vt:lpwstr>
  </property>
  <property fmtid="{D5CDD505-2E9C-101B-9397-08002B2CF9AE}" pid="10" name="ClassificationContentMarkingFooterText">
    <vt:lpwstr>Informationsklass: K1</vt:lpwstr>
  </property>
</Properties>
</file>